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58" r:id="rId4"/>
    <p:sldId id="271" r:id="rId5"/>
    <p:sldId id="262" r:id="rId6"/>
    <p:sldId id="263" r:id="rId7"/>
    <p:sldId id="259" r:id="rId8"/>
    <p:sldId id="272" r:id="rId9"/>
    <p:sldId id="264" r:id="rId10"/>
    <p:sldId id="265" r:id="rId11"/>
    <p:sldId id="260" r:id="rId12"/>
    <p:sldId id="273" r:id="rId13"/>
    <p:sldId id="266" r:id="rId14"/>
    <p:sldId id="267" r:id="rId15"/>
    <p:sldId id="268" r:id="rId16"/>
    <p:sldId id="261" r:id="rId17"/>
    <p:sldId id="274" r:id="rId18"/>
    <p:sldId id="269" r:id="rId19"/>
    <p:sldId id="270" r:id="rId20"/>
    <p:sldId id="278" r:id="rId21"/>
    <p:sldId id="275" r:id="rId22"/>
    <p:sldId id="279" r:id="rId23"/>
    <p:sldId id="277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61"/>
    <p:restoredTop sz="94591"/>
  </p:normalViewPr>
  <p:slideViewPr>
    <p:cSldViewPr snapToGrid="0" snapToObjects="1">
      <p:cViewPr varScale="1">
        <p:scale>
          <a:sx n="88" d="100"/>
          <a:sy n="88" d="100"/>
        </p:scale>
        <p:origin x="192" y="6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78A5CD-AF11-E84E-B14F-1673C4A82CB8}" type="datetimeFigureOut">
              <a:rPr lang="en-US" smtClean="0"/>
              <a:t>3/31/16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CE5A90-CA4F-544F-9E5D-14B0D2EEE0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437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Semi-major is longer than semi-minor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CE5A90-CA4F-544F-9E5D-14B0D2EEE06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0504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CE5A90-CA4F-544F-9E5D-14B0D2EEE06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0924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Directrix</a:t>
            </a:r>
            <a:r>
              <a:rPr lang="en-US" dirty="0" smtClean="0"/>
              <a:t> is the line that sits</a:t>
            </a:r>
            <a:r>
              <a:rPr lang="en-US" baseline="0" dirty="0" smtClean="0"/>
              <a:t> behind the parabola that is the same distance from the curve as the focus.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CE5A90-CA4F-544F-9E5D-14B0D2EEE06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1274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F68E2-58F2-4D09-BE8B-E3BD06533059}" type="datetimeFigureOut">
              <a:rPr lang="en-US" dirty="0"/>
              <a:t>3/31/16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6473-DF6D-4702-B328-E0DD40540A4E}" type="datetimeFigureOut">
              <a:rPr lang="en-US" dirty="0"/>
              <a:t>3/31/16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F7E3A-B166-407D-9866-32884E7D5B37}" type="datetimeFigureOut">
              <a:rPr lang="en-US" dirty="0"/>
              <a:t>3/31/16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FC5F6-F338-4AE4-BB23-26385BCFC423}" type="datetimeFigureOut">
              <a:rPr lang="en-US" dirty="0"/>
              <a:t>3/31/16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 dirty="0"/>
              <a:t>3/31/16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4D41-86C1-4908-B66A-0B50CEB3BF29}" type="datetimeFigureOut">
              <a:rPr lang="en-US" dirty="0"/>
              <a:t>3/31/16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6E2C-56C1-4E0D-A793-0088A7FDD37E}" type="datetimeFigureOut">
              <a:rPr lang="en-US" dirty="0"/>
              <a:t>3/31/16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dirty="0"/>
              <a:t>3/31/16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 dirty="0"/>
              <a:t>3/31/16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2ABBEA6-7C60-4B02-AE87-00D78D8422AF}" type="datetimeFigureOut">
              <a:rPr lang="en-US" dirty="0"/>
              <a:t>3/31/16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D897-D46E-4AD2-BD9B-49DD3E640873}" type="datetimeFigureOut">
              <a:rPr lang="en-US" dirty="0"/>
              <a:t>3/31/16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8624D31-43A5-475A-80CF-332C9F6DCF35}" type="datetimeFigureOut">
              <a:rPr lang="en-US" dirty="0"/>
              <a:t>3/31/16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6" Type="http://schemas.openxmlformats.org/officeDocument/2006/relationships/image" Target="../media/image35.png"/><Relationship Id="rId7" Type="http://schemas.openxmlformats.org/officeDocument/2006/relationships/image" Target="../media/image36.png"/><Relationship Id="rId8" Type="http://schemas.openxmlformats.org/officeDocument/2006/relationships/image" Target="../media/image37.png"/><Relationship Id="rId9" Type="http://schemas.openxmlformats.org/officeDocument/2006/relationships/image" Target="../media/image38.png"/><Relationship Id="rId10" Type="http://schemas.openxmlformats.org/officeDocument/2006/relationships/image" Target="../media/image39.png"/><Relationship Id="rId11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4" Type="http://schemas.openxmlformats.org/officeDocument/2006/relationships/image" Target="../media/image28.png"/><Relationship Id="rId5" Type="http://schemas.openxmlformats.org/officeDocument/2006/relationships/image" Target="../media/image31.png"/><Relationship Id="rId6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5" Type="http://schemas.openxmlformats.org/officeDocument/2006/relationships/image" Target="../media/image53.png"/><Relationship Id="rId6" Type="http://schemas.openxmlformats.org/officeDocument/2006/relationships/image" Target="../media/image54.png"/><Relationship Id="rId7" Type="http://schemas.openxmlformats.org/officeDocument/2006/relationships/image" Target="../media/image55.png"/><Relationship Id="rId8" Type="http://schemas.openxmlformats.org/officeDocument/2006/relationships/image" Target="../media/image56.png"/><Relationship Id="rId9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4" Type="http://schemas.openxmlformats.org/officeDocument/2006/relationships/image" Target="../media/image60.png"/><Relationship Id="rId5" Type="http://schemas.openxmlformats.org/officeDocument/2006/relationships/image" Target="../media/image61.png"/><Relationship Id="rId6" Type="http://schemas.openxmlformats.org/officeDocument/2006/relationships/image" Target="../media/image62.png"/><Relationship Id="rId7" Type="http://schemas.openxmlformats.org/officeDocument/2006/relationships/image" Target="../media/image44.png"/><Relationship Id="rId8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4" Type="http://schemas.openxmlformats.org/officeDocument/2006/relationships/image" Target="../media/image66.png"/><Relationship Id="rId5" Type="http://schemas.openxmlformats.org/officeDocument/2006/relationships/image" Target="../media/image67.png"/><Relationship Id="rId6" Type="http://schemas.openxmlformats.org/officeDocument/2006/relationships/image" Target="../media/image63.png"/><Relationship Id="rId7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g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4" Type="http://schemas.openxmlformats.org/officeDocument/2006/relationships/image" Target="../media/image73.png"/><Relationship Id="rId5" Type="http://schemas.openxmlformats.org/officeDocument/2006/relationships/image" Target="../media/image74.png"/><Relationship Id="rId6" Type="http://schemas.openxmlformats.org/officeDocument/2006/relationships/image" Target="../media/image75.png"/><Relationship Id="rId7" Type="http://schemas.openxmlformats.org/officeDocument/2006/relationships/image" Target="../media/image76.png"/><Relationship Id="rId8" Type="http://schemas.openxmlformats.org/officeDocument/2006/relationships/image" Target="../media/image77.png"/><Relationship Id="rId9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4" Type="http://schemas.openxmlformats.org/officeDocument/2006/relationships/image" Target="../media/image68.png"/><Relationship Id="rId5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4" Type="http://schemas.openxmlformats.org/officeDocument/2006/relationships/image" Target="../media/image72.png"/><Relationship Id="rId5" Type="http://schemas.openxmlformats.org/officeDocument/2006/relationships/image" Target="../media/image81.png"/><Relationship Id="rId6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8.png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8" Type="http://schemas.openxmlformats.org/officeDocument/2006/relationships/image" Target="../media/image18.png"/><Relationship Id="rId9" Type="http://schemas.openxmlformats.org/officeDocument/2006/relationships/image" Target="../media/image19.png"/><Relationship Id="rId10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1.png"/><Relationship Id="rId7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4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Conic Sections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Circles, Ellipses, Hyperbolas &amp; Parabolas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0002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4818778" cy="611027"/>
          </a:xfrm>
        </p:spPr>
        <p:txBody>
          <a:bodyPr>
            <a:normAutofit/>
          </a:bodyPr>
          <a:lstStyle/>
          <a:p>
            <a:r>
              <a:rPr lang="en-US" sz="2800" dirty="0" smtClean="0"/>
              <a:t>Draw the conic section given by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5345" y="1737359"/>
            <a:ext cx="3569312" cy="457949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040915" y="4671146"/>
                <a:ext cx="2931508" cy="8617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AU" sz="2800" b="0" i="1" smtClean="0">
                              <a:latin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AU" sz="28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AU" sz="2800" b="0" i="1" smtClean="0">
                                  <a:latin typeface="Cambria Math" charset="0"/>
                                </a:rPr>
                                <m:t>𝑥</m:t>
                              </m:r>
                              <m:r>
                                <a:rPr lang="en-AU" sz="2800" b="0" i="1" smtClean="0">
                                  <a:latin typeface="Cambria Math" charset="0"/>
                                </a:rPr>
                                <m:t>+1</m:t>
                              </m:r>
                            </m:e>
                          </m:d>
                        </m:e>
                        <m:sup>
                          <m:r>
                            <a:rPr lang="en-AU" sz="2800" b="0" i="1" smtClean="0">
                              <a:latin typeface="Cambria Math" charset="0"/>
                            </a:rPr>
                            <m:t>2</m:t>
                          </m:r>
                        </m:sup>
                      </m:sSup>
                      <m:r>
                        <a:rPr lang="en-AU" sz="2800" b="0" i="1" smtClean="0">
                          <a:latin typeface="Cambria Math" charset="0"/>
                        </a:rPr>
                        <m:t>+ </m:t>
                      </m:r>
                      <m:f>
                        <m:fPr>
                          <m:ctrlPr>
                            <a:rPr lang="bg-BG" sz="2800" b="0" i="1" smtClean="0">
                              <a:latin typeface="Cambria Math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AU" sz="2800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AU" sz="2800" b="0" i="1" smtClean="0">
                                  <a:latin typeface="Cambria Math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AU" sz="2800" b="0" i="1" smtClean="0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AU" sz="2800" b="0" i="1" smtClean="0">
                              <a:latin typeface="Cambria Math" charset="0"/>
                            </a:rPr>
                            <m:t>4</m:t>
                          </m:r>
                        </m:den>
                      </m:f>
                      <m:r>
                        <a:rPr lang="en-AU" sz="2800" b="0" i="1" smtClean="0">
                          <a:latin typeface="Cambria Math" charset="0"/>
                        </a:rPr>
                        <m:t>=1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0915" y="4671146"/>
                <a:ext cx="2931508" cy="86177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040915" y="2349691"/>
                <a:ext cx="296414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AU" sz="2800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AU" sz="2800" b="0" i="1" smtClean="0">
                              <a:latin typeface="Cambria Math" charset="0"/>
                            </a:rPr>
                            <m:t>4</m:t>
                          </m:r>
                          <m:r>
                            <a:rPr lang="en-AU" sz="28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p>
                          <m:r>
                            <a:rPr lang="en-AU" sz="2800" b="0" i="1" smtClean="0">
                              <a:latin typeface="Cambria Math" charset="0"/>
                            </a:rPr>
                            <m:t>2</m:t>
                          </m:r>
                        </m:sup>
                      </m:sSup>
                      <m:r>
                        <a:rPr lang="en-AU" sz="2800" b="0" i="1" smtClean="0">
                          <a:latin typeface="Cambria Math" charset="0"/>
                        </a:rPr>
                        <m:t>+</m:t>
                      </m:r>
                      <m:sSup>
                        <m:sSupPr>
                          <m:ctrlPr>
                            <a:rPr lang="en-AU" sz="2800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AU" sz="2800" b="0" i="1" smtClean="0">
                              <a:latin typeface="Cambria Math" charset="0"/>
                            </a:rPr>
                            <m:t>𝑦</m:t>
                          </m:r>
                        </m:e>
                        <m:sup>
                          <m:r>
                            <a:rPr lang="en-AU" sz="2800" b="0" i="1" smtClean="0">
                              <a:latin typeface="Cambria Math" charset="0"/>
                            </a:rPr>
                            <m:t>2</m:t>
                          </m:r>
                        </m:sup>
                      </m:sSup>
                      <m:r>
                        <a:rPr lang="en-AU" sz="2800" b="0" i="1" smtClean="0">
                          <a:latin typeface="Cambria Math" charset="0"/>
                        </a:rPr>
                        <m:t>+8</m:t>
                      </m:r>
                      <m:r>
                        <a:rPr lang="en-AU" sz="2800" b="0" i="1" smtClean="0">
                          <a:latin typeface="Cambria Math" charset="0"/>
                        </a:rPr>
                        <m:t>𝑥</m:t>
                      </m:r>
                      <m:r>
                        <a:rPr lang="en-AU" sz="2800" b="0" i="1" smtClean="0">
                          <a:latin typeface="Cambria Math" charset="0"/>
                        </a:rPr>
                        <m:t>=0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0915" y="2349691"/>
                <a:ext cx="2964145" cy="43088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996847" y="2779914"/>
                <a:ext cx="304269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AU" sz="2800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AU" sz="2800" b="0" i="1" smtClean="0">
                              <a:latin typeface="Cambria Math" charset="0"/>
                            </a:rPr>
                            <m:t>4</m:t>
                          </m:r>
                          <m:r>
                            <a:rPr lang="en-AU" sz="28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p>
                          <m:r>
                            <a:rPr lang="en-AU" sz="2800" b="0" i="1" smtClean="0">
                              <a:latin typeface="Cambria Math" charset="0"/>
                            </a:rPr>
                            <m:t>2</m:t>
                          </m:r>
                        </m:sup>
                      </m:sSup>
                      <m:r>
                        <a:rPr lang="en-AU" sz="2800" b="0" i="1" smtClean="0">
                          <a:latin typeface="Cambria Math" charset="0"/>
                        </a:rPr>
                        <m:t>+8</m:t>
                      </m:r>
                      <m:r>
                        <a:rPr lang="en-AU" sz="2800" b="0" i="1" smtClean="0">
                          <a:latin typeface="Cambria Math" charset="0"/>
                        </a:rPr>
                        <m:t>𝑥</m:t>
                      </m:r>
                      <m:r>
                        <a:rPr lang="en-AU" sz="2800" b="0" i="1" smtClean="0">
                          <a:latin typeface="Cambria Math" charset="0"/>
                        </a:rPr>
                        <m:t> +</m:t>
                      </m:r>
                      <m:sSup>
                        <m:sSupPr>
                          <m:ctrlPr>
                            <a:rPr lang="en-AU" sz="2800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AU" sz="2800" b="0" i="1" smtClean="0">
                              <a:latin typeface="Cambria Math" charset="0"/>
                            </a:rPr>
                            <m:t>𝑦</m:t>
                          </m:r>
                        </m:e>
                        <m:sup>
                          <m:r>
                            <a:rPr lang="en-AU" sz="2800" b="0" i="1" smtClean="0">
                              <a:latin typeface="Cambria Math" charset="0"/>
                            </a:rPr>
                            <m:t>2</m:t>
                          </m:r>
                        </m:sup>
                      </m:sSup>
                      <m:r>
                        <a:rPr lang="en-AU" sz="2800" b="0" i="1" smtClean="0">
                          <a:latin typeface="Cambria Math" charset="0"/>
                        </a:rPr>
                        <m:t>=0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6847" y="2779914"/>
                <a:ext cx="3042692" cy="430887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875517" y="3237728"/>
                <a:ext cx="326230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AU" sz="2800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AU" sz="2800" b="0" i="1" smtClean="0">
                              <a:latin typeface="Cambria Math" charset="0"/>
                            </a:rPr>
                            <m:t>4(</m:t>
                          </m:r>
                          <m:r>
                            <a:rPr lang="en-AU" sz="28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p>
                          <m:r>
                            <a:rPr lang="en-AU" sz="2800" b="0" i="1" smtClean="0">
                              <a:latin typeface="Cambria Math" charset="0"/>
                            </a:rPr>
                            <m:t>2</m:t>
                          </m:r>
                        </m:sup>
                      </m:sSup>
                      <m:r>
                        <a:rPr lang="en-AU" sz="2800" b="0" i="1" smtClean="0">
                          <a:latin typeface="Cambria Math" charset="0"/>
                        </a:rPr>
                        <m:t>+2</m:t>
                      </m:r>
                      <m:r>
                        <a:rPr lang="en-AU" sz="2800" b="0" i="1" smtClean="0">
                          <a:latin typeface="Cambria Math" charset="0"/>
                        </a:rPr>
                        <m:t>𝑥</m:t>
                      </m:r>
                      <m:r>
                        <a:rPr lang="en-AU" sz="2800" b="0" i="1" smtClean="0">
                          <a:latin typeface="Cambria Math" charset="0"/>
                        </a:rPr>
                        <m:t>)+</m:t>
                      </m:r>
                      <m:sSup>
                        <m:sSupPr>
                          <m:ctrlPr>
                            <a:rPr lang="en-AU" sz="2800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AU" sz="2800" b="0" i="1" smtClean="0">
                              <a:latin typeface="Cambria Math" charset="0"/>
                            </a:rPr>
                            <m:t>𝑦</m:t>
                          </m:r>
                        </m:e>
                        <m:sup>
                          <m:r>
                            <a:rPr lang="en-AU" sz="2800" b="0" i="1" smtClean="0">
                              <a:latin typeface="Cambria Math" charset="0"/>
                            </a:rPr>
                            <m:t>2</m:t>
                          </m:r>
                        </m:sup>
                      </m:sSup>
                      <m:r>
                        <a:rPr lang="en-AU" sz="2800" b="0" i="1" smtClean="0">
                          <a:latin typeface="Cambria Math" charset="0"/>
                        </a:rPr>
                        <m:t>=0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5517" y="3237728"/>
                <a:ext cx="3262303" cy="430887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506473" y="3695542"/>
                <a:ext cx="4000390" cy="4863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800" b="0" i="1" smtClean="0">
                          <a:latin typeface="Cambria Math" charset="0"/>
                        </a:rPr>
                        <m:t>4</m:t>
                      </m:r>
                      <m:d>
                        <m:dPr>
                          <m:ctrlPr>
                            <a:rPr lang="en-AU" sz="2800" b="0" i="1" smtClean="0">
                              <a:latin typeface="Cambria Math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AU" sz="2800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AU" sz="2800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AU" sz="2800" b="0" i="1" smtClean="0">
                                      <a:latin typeface="Cambria Math" charset="0"/>
                                    </a:rPr>
                                    <m:t>𝑥</m:t>
                                  </m:r>
                                  <m:r>
                                    <a:rPr lang="en-AU" sz="2800" b="0" i="1" smtClean="0">
                                      <a:latin typeface="Cambria Math" charset="0"/>
                                    </a:rPr>
                                    <m:t>+1</m:t>
                                  </m:r>
                                </m:e>
                              </m:d>
                            </m:e>
                            <m:sup>
                              <m:r>
                                <a:rPr lang="en-AU" sz="2800" b="0" i="1" smtClean="0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AU" sz="2800" b="0" i="1" smtClean="0">
                              <a:latin typeface="Cambria Math" charset="0"/>
                            </a:rPr>
                            <m:t>−1</m:t>
                          </m:r>
                        </m:e>
                      </m:d>
                      <m:r>
                        <a:rPr lang="en-AU" sz="2800" b="0" i="1" smtClean="0">
                          <a:latin typeface="Cambria Math" charset="0"/>
                        </a:rPr>
                        <m:t>+</m:t>
                      </m:r>
                      <m:sSup>
                        <m:sSupPr>
                          <m:ctrlPr>
                            <a:rPr lang="en-AU" sz="2800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AU" sz="2800" b="0" i="1" smtClean="0">
                              <a:latin typeface="Cambria Math" charset="0"/>
                            </a:rPr>
                            <m:t>𝑦</m:t>
                          </m:r>
                        </m:e>
                        <m:sup>
                          <m:r>
                            <a:rPr lang="en-AU" sz="2800" b="0" i="1" smtClean="0">
                              <a:latin typeface="Cambria Math" charset="0"/>
                            </a:rPr>
                            <m:t>2</m:t>
                          </m:r>
                        </m:sup>
                      </m:sSup>
                      <m:r>
                        <a:rPr lang="en-AU" sz="2800" b="0" i="1" smtClean="0">
                          <a:latin typeface="Cambria Math" charset="0"/>
                        </a:rPr>
                        <m:t>=0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6473" y="3695542"/>
                <a:ext cx="4000390" cy="486352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1980801" y="4232463"/>
                <a:ext cx="305173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800" b="0" i="1" smtClean="0">
                          <a:latin typeface="Cambria Math" charset="0"/>
                        </a:rPr>
                        <m:t>4</m:t>
                      </m:r>
                      <m:sSup>
                        <m:sSupPr>
                          <m:ctrlPr>
                            <a:rPr lang="en-AU" sz="2800" i="1">
                              <a:latin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AU" sz="28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AU" sz="2800" i="1">
                                  <a:latin typeface="Cambria Math" charset="0"/>
                                </a:rPr>
                                <m:t>𝑥</m:t>
                              </m:r>
                              <m:r>
                                <a:rPr lang="en-AU" sz="2800" i="1">
                                  <a:latin typeface="Cambria Math" charset="0"/>
                                </a:rPr>
                                <m:t>+1</m:t>
                              </m:r>
                            </m:e>
                          </m:d>
                        </m:e>
                        <m:sup>
                          <m:r>
                            <a:rPr lang="en-AU" sz="2800" i="1">
                              <a:latin typeface="Cambria Math" charset="0"/>
                            </a:rPr>
                            <m:t>2</m:t>
                          </m:r>
                        </m:sup>
                      </m:sSup>
                      <m:r>
                        <a:rPr lang="en-AU" sz="2800" b="0" i="1" smtClean="0">
                          <a:latin typeface="Cambria Math" charset="0"/>
                        </a:rPr>
                        <m:t>+</m:t>
                      </m:r>
                      <m:sSup>
                        <m:sSupPr>
                          <m:ctrlPr>
                            <a:rPr lang="en-AU" sz="2800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AU" sz="2800" b="0" i="1" smtClean="0">
                              <a:latin typeface="Cambria Math" charset="0"/>
                            </a:rPr>
                            <m:t>𝑦</m:t>
                          </m:r>
                        </m:e>
                        <m:sup>
                          <m:r>
                            <a:rPr lang="en-AU" sz="2800" b="0" i="1" smtClean="0">
                              <a:latin typeface="Cambria Math" charset="0"/>
                            </a:rPr>
                            <m:t>2</m:t>
                          </m:r>
                        </m:sup>
                      </m:sSup>
                      <m:r>
                        <a:rPr lang="en-AU" sz="2800" b="0" i="1" smtClean="0">
                          <a:latin typeface="Cambria Math" charset="0"/>
                        </a:rPr>
                        <m:t>=4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0801" y="4232463"/>
                <a:ext cx="3051733" cy="430887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1097281" y="5770646"/>
                <a:ext cx="362895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 smtClean="0"/>
                  <a:t>The center is at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charset="0"/>
                      </a:rPr>
                      <m:t>(−1, </m:t>
                    </m:r>
                    <m:r>
                      <a:rPr lang="en-AU" sz="2800" b="0" i="1" dirty="0" smtClean="0">
                        <a:latin typeface="Cambria Math" charset="0"/>
                      </a:rPr>
                      <m:t>0</m:t>
                    </m:r>
                    <m:r>
                      <a:rPr lang="en-US" sz="2800" i="1" dirty="0" smtClean="0">
                        <a:latin typeface="Cambria Math" charset="0"/>
                      </a:rPr>
                      <m:t>)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281" y="5770646"/>
                <a:ext cx="3628956" cy="523220"/>
              </a:xfrm>
              <a:prstGeom prst="rect">
                <a:avLst/>
              </a:prstGeom>
              <a:blipFill rotWithShape="0">
                <a:blip r:embed="rId9"/>
                <a:stretch>
                  <a:fillRect l="-3361" t="-11765" b="-341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6126480" y="4232463"/>
                <a:ext cx="273505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 smtClean="0"/>
                  <a:t>The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charset="0"/>
                      </a:rPr>
                      <m:t>𝑥</m:t>
                    </m:r>
                  </m:oMath>
                </a14:m>
                <a:r>
                  <a:rPr lang="en-US" sz="2800" dirty="0" smtClean="0"/>
                  <a:t>-radius is </a:t>
                </a:r>
                <a14:m>
                  <m:oMath xmlns:m="http://schemas.openxmlformats.org/officeDocument/2006/math">
                    <m:r>
                      <a:rPr lang="en-AU" sz="2800" b="0" i="1" smtClean="0">
                        <a:latin typeface="Cambria Math" charset="0"/>
                      </a:rPr>
                      <m:t>1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6480" y="4232463"/>
                <a:ext cx="2735051" cy="523220"/>
              </a:xfrm>
              <a:prstGeom prst="rect">
                <a:avLst/>
              </a:prstGeom>
              <a:blipFill rotWithShape="0">
                <a:blip r:embed="rId10"/>
                <a:stretch>
                  <a:fillRect l="-4454" t="-10465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6126480" y="4671146"/>
                <a:ext cx="273505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 smtClean="0"/>
                  <a:t>The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charset="0"/>
                      </a:rPr>
                      <m:t>𝑦</m:t>
                    </m:r>
                  </m:oMath>
                </a14:m>
                <a:r>
                  <a:rPr lang="en-US" sz="2800" dirty="0" smtClean="0"/>
                  <a:t>-radius is </a:t>
                </a:r>
                <a14:m>
                  <m:oMath xmlns:m="http://schemas.openxmlformats.org/officeDocument/2006/math">
                    <m:r>
                      <a:rPr lang="en-AU" sz="2800" b="0" i="1" smtClean="0">
                        <a:latin typeface="Cambria Math" charset="0"/>
                      </a:rPr>
                      <m:t>2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6480" y="4671146"/>
                <a:ext cx="2735051" cy="523220"/>
              </a:xfrm>
              <a:prstGeom prst="rect">
                <a:avLst/>
              </a:prstGeom>
              <a:blipFill rotWithShape="0">
                <a:blip r:embed="rId11"/>
                <a:stretch>
                  <a:fillRect l="-4454" t="-10465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25472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  <p:bldP spid="9" grpId="0"/>
      <p:bldP spid="10" grpId="0"/>
      <p:bldP spid="11" grpId="0"/>
      <p:bldP spid="12" grpId="0"/>
      <p:bldP spid="1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Conic Sections – Hyperbolas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097280" y="1882588"/>
                <a:ext cx="6129785" cy="37886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 smtClean="0"/>
                  <a:t>The equation is of the form</a:t>
                </a:r>
              </a:p>
              <a:p>
                <a:endParaRPr lang="en-US" sz="2800" dirty="0"/>
              </a:p>
              <a:p>
                <a:endParaRPr lang="en-US" sz="2800" dirty="0"/>
              </a:p>
              <a:p>
                <a:r>
                  <a:rPr lang="en-US" sz="2800" dirty="0" smtClean="0"/>
                  <a:t>where the center is at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AU" sz="28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AU" sz="2800" b="0" i="1" smtClean="0">
                            <a:latin typeface="Cambria Math" charset="0"/>
                          </a:rPr>
                          <m:t>𝑎</m:t>
                        </m:r>
                        <m:r>
                          <a:rPr lang="en-AU" sz="2800" b="0" i="1" smtClean="0">
                            <a:latin typeface="Cambria Math" charset="0"/>
                          </a:rPr>
                          <m:t>, </m:t>
                        </m:r>
                        <m:r>
                          <a:rPr lang="en-AU" sz="2800" b="0" i="1" smtClean="0">
                            <a:latin typeface="Cambria Math" charset="0"/>
                          </a:rPr>
                          <m:t>𝑏</m:t>
                        </m:r>
                      </m:e>
                    </m:d>
                  </m:oMath>
                </a14:m>
                <a:r>
                  <a:rPr lang="en-US" sz="2800" dirty="0" smtClean="0"/>
                  <a:t>, the arms start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sz="28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AU" sz="2800" b="0" i="1" smtClean="0">
                            <a:latin typeface="Cambria Math" charset="0"/>
                          </a:rPr>
                          <m:t>𝑟</m:t>
                        </m:r>
                      </m:e>
                      <m:sub>
                        <m:r>
                          <a:rPr lang="en-AU" sz="2800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800" dirty="0" smtClean="0"/>
                  <a:t> along the </a:t>
                </a:r>
                <a14:m>
                  <m:oMath xmlns:m="http://schemas.openxmlformats.org/officeDocument/2006/math">
                    <m:r>
                      <a:rPr lang="en-AU" sz="2800" b="0" i="1" smtClean="0">
                        <a:latin typeface="Cambria Math" charset="0"/>
                      </a:rPr>
                      <m:t>𝑥</m:t>
                    </m:r>
                  </m:oMath>
                </a14:m>
                <a:r>
                  <a:rPr lang="en-US" sz="2800" dirty="0" smtClean="0"/>
                  <a:t>-axis, and the asymptotes have gradient </a:t>
                </a:r>
                <a14:m>
                  <m:oMath xmlns:m="http://schemas.openxmlformats.org/officeDocument/2006/math">
                    <m:r>
                      <a:rPr lang="en-AU" sz="2800" b="0" i="1" smtClean="0">
                        <a:latin typeface="Cambria Math" charset="0"/>
                      </a:rPr>
                      <m:t>±</m:t>
                    </m:r>
                    <m:f>
                      <m:fPr>
                        <m:ctrlPr>
                          <a:rPr lang="en-US" sz="2800" b="0" i="1" smtClean="0">
                            <a:latin typeface="Cambria Math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AU" sz="28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AU" sz="2800" b="0" i="1" smtClean="0">
                                <a:latin typeface="Cambria Math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AU" sz="2800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AU" sz="28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AU" sz="2800" b="0" i="1" smtClean="0">
                                <a:latin typeface="Cambria Math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AU" sz="28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800" dirty="0" smtClean="0"/>
                  <a:t>.</a:t>
                </a:r>
              </a:p>
              <a:p>
                <a:endParaRPr lang="en-US" sz="2800" dirty="0" smtClean="0"/>
              </a:p>
              <a:p>
                <a:endParaRPr lang="en-US" sz="28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280" y="1882588"/>
                <a:ext cx="6129785" cy="3788601"/>
              </a:xfrm>
              <a:prstGeom prst="rect">
                <a:avLst/>
              </a:prstGeom>
              <a:blipFill rotWithShape="0">
                <a:blip r:embed="rId2"/>
                <a:stretch>
                  <a:fillRect l="-1988" t="-16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405334" y="2386520"/>
                <a:ext cx="3235373" cy="8298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bg-BG" sz="2400" b="0" i="1" smtClean="0">
                              <a:latin typeface="Cambria Math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AU" sz="2400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AU" sz="2400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AU" sz="2400" i="1">
                                      <a:latin typeface="Cambria Math" charset="0"/>
                                    </a:rPr>
                                    <m:t>𝑥</m:t>
                                  </m:r>
                                  <m:r>
                                    <a:rPr lang="en-AU" sz="2400" i="1">
                                      <a:latin typeface="Cambria Math" charset="0"/>
                                    </a:rPr>
                                    <m:t>−</m:t>
                                  </m:r>
                                  <m:r>
                                    <a:rPr lang="en-AU" sz="2400" i="1">
                                      <a:latin typeface="Cambria Math" charset="0"/>
                                    </a:rPr>
                                    <m:t>𝑎</m:t>
                                  </m:r>
                                </m:e>
                              </m:d>
                            </m:e>
                            <m:sup>
                              <m:r>
                                <a:rPr lang="en-AU" sz="2400" i="1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bSup>
                            <m:sSubSupPr>
                              <m:ctrlPr>
                                <a:rPr lang="en-AU" sz="2400" b="0" i="1" smtClean="0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AU" sz="2400" b="0" i="1" smtClean="0">
                                  <a:latin typeface="Cambria Math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AU" sz="2400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AU" sz="2400" b="0" i="1" smtClean="0">
                                  <a:latin typeface="Cambria Math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AU" sz="2400" b="0" i="1" smtClean="0">
                          <a:latin typeface="Cambria Math" charset="0"/>
                        </a:rPr>
                        <m:t>−</m:t>
                      </m:r>
                      <m:f>
                        <m:fPr>
                          <m:ctrlPr>
                            <a:rPr lang="bg-BG" sz="2400" b="0" i="1" smtClean="0">
                              <a:latin typeface="Cambria Math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AU" sz="2400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AU" sz="2400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AU" sz="2400" i="1">
                                      <a:latin typeface="Cambria Math" charset="0"/>
                                    </a:rPr>
                                    <m:t>𝑦</m:t>
                                  </m:r>
                                  <m:r>
                                    <a:rPr lang="en-AU" sz="2400" i="1">
                                      <a:latin typeface="Cambria Math" charset="0"/>
                                    </a:rPr>
                                    <m:t>−</m:t>
                                  </m:r>
                                  <m:r>
                                    <a:rPr lang="en-AU" sz="2400" i="1">
                                      <a:latin typeface="Cambria Math" charset="0"/>
                                    </a:rPr>
                                    <m:t>𝑏</m:t>
                                  </m:r>
                                </m:e>
                              </m:d>
                            </m:e>
                            <m:sup>
                              <m:r>
                                <a:rPr lang="en-AU" sz="2400" i="1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bSup>
                            <m:sSubSupPr>
                              <m:ctrlPr>
                                <a:rPr lang="en-AU" sz="2400" b="0" i="1" smtClean="0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AU" sz="2400" b="0" i="1" smtClean="0">
                                  <a:latin typeface="Cambria Math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AU" sz="2400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AU" sz="2400" b="0" i="1" smtClean="0">
                                  <a:latin typeface="Cambria Math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AU" sz="2400" b="0" i="1" smtClean="0">
                          <a:latin typeface="Cambria Math" charset="0"/>
                        </a:rPr>
                        <m:t>=1</m:t>
                      </m:r>
                    </m:oMath>
                  </m:oMathPara>
                </a14:m>
                <a:endParaRPr lang="en-AU" sz="2400" b="0" dirty="0" smtClean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5334" y="2386520"/>
                <a:ext cx="3235373" cy="82984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77" r="23357"/>
          <a:stretch/>
        </p:blipFill>
        <p:spPr>
          <a:xfrm>
            <a:off x="7194014" y="1742400"/>
            <a:ext cx="4417383" cy="4590000"/>
          </a:xfr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1485" y="4719960"/>
            <a:ext cx="2120342" cy="158323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097280" y="4719960"/>
            <a:ext cx="6191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The parametric form of the equation 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2815564" y="5366679"/>
                <a:ext cx="2512931" cy="8617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800" b="0" i="1" smtClean="0">
                          <a:latin typeface="Cambria Math" charset="0"/>
                        </a:rPr>
                        <m:t>𝑥</m:t>
                      </m:r>
                      <m:r>
                        <a:rPr lang="en-AU" sz="2800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AU" sz="28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AU" sz="2800" b="0" i="1" smtClean="0">
                              <a:latin typeface="Cambria Math" charset="0"/>
                            </a:rPr>
                            <m:t>𝑟</m:t>
                          </m:r>
                        </m:e>
                        <m:sub>
                          <m:r>
                            <a:rPr lang="en-AU" sz="28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func>
                        <m:funcPr>
                          <m:ctrlPr>
                            <a:rPr lang="en-AU" sz="2800" b="0" i="1" smtClean="0">
                              <a:latin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AU" sz="2800" b="0" i="0" smtClean="0">
                              <a:latin typeface="Cambria Math" charset="0"/>
                            </a:rPr>
                            <m:t>sec</m:t>
                          </m:r>
                        </m:fName>
                        <m:e>
                          <m:r>
                            <a:rPr lang="en-AU" sz="2800" b="0" i="1" smtClean="0">
                              <a:latin typeface="Cambria Math" charset="0"/>
                            </a:rPr>
                            <m:t>𝜃</m:t>
                          </m:r>
                          <m:r>
                            <a:rPr lang="en-AU" sz="2800" b="0" i="1" smtClean="0">
                              <a:latin typeface="Cambria Math" charset="0"/>
                            </a:rPr>
                            <m:t>+</m:t>
                          </m:r>
                          <m:r>
                            <a:rPr lang="en-AU" sz="2800" b="0" i="1" smtClean="0">
                              <a:latin typeface="Cambria Math" charset="0"/>
                            </a:rPr>
                            <m:t>𝑎</m:t>
                          </m:r>
                        </m:e>
                      </m:func>
                    </m:oMath>
                  </m:oMathPara>
                </a14:m>
                <a:endParaRPr lang="en-US" sz="280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800" b="0" i="1" smtClean="0">
                          <a:latin typeface="Cambria Math" charset="0"/>
                        </a:rPr>
                        <m:t>𝑦</m:t>
                      </m:r>
                      <m:r>
                        <a:rPr lang="en-AU" sz="2800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AU" sz="28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AU" sz="2800" b="0" i="1" smtClean="0">
                              <a:latin typeface="Cambria Math" charset="0"/>
                            </a:rPr>
                            <m:t>𝑟</m:t>
                          </m:r>
                        </m:e>
                        <m:sub>
                          <m:r>
                            <a:rPr lang="en-AU" sz="28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func>
                        <m:funcPr>
                          <m:ctrlPr>
                            <a:rPr lang="en-AU" sz="2800" b="0" i="1" smtClean="0">
                              <a:latin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AU" sz="2800" b="0" i="0" smtClean="0">
                              <a:latin typeface="Cambria Math" charset="0"/>
                            </a:rPr>
                            <m:t>tan</m:t>
                          </m:r>
                        </m:fName>
                        <m:e>
                          <m:r>
                            <a:rPr lang="en-AU" sz="2800" b="0" i="1" smtClean="0">
                              <a:latin typeface="Cambria Math" charset="0"/>
                            </a:rPr>
                            <m:t>𝜃</m:t>
                          </m:r>
                        </m:e>
                      </m:func>
                      <m:r>
                        <a:rPr lang="en-AU" sz="2800" b="0" i="1" smtClean="0">
                          <a:latin typeface="Cambria Math" charset="0"/>
                        </a:rPr>
                        <m:t>+</m:t>
                      </m:r>
                      <m:r>
                        <a:rPr lang="en-AU" sz="2800" b="0" i="1" smtClean="0">
                          <a:latin typeface="Cambria Math" charset="0"/>
                        </a:rPr>
                        <m:t>𝑏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5564" y="5366679"/>
                <a:ext cx="2512931" cy="861774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69608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Conic Sections – Hyperbola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A hyperbola is formed by drawing two connected lines from the two foci, where the difference in lengths of the lines is a constant.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8207" y="2851763"/>
            <a:ext cx="5556546" cy="3472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987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1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845734"/>
                <a:ext cx="5916079" cy="3054740"/>
              </a:xfrm>
            </p:spPr>
            <p:txBody>
              <a:bodyPr>
                <a:normAutofit/>
              </a:bodyPr>
              <a:lstStyle/>
              <a:p>
                <a:r>
                  <a:rPr lang="en-US" sz="2800" dirty="0" smtClean="0"/>
                  <a:t>What is the equation of the hyperbola?</a:t>
                </a:r>
              </a:p>
              <a:p>
                <a:endParaRPr lang="en-US" sz="2800" dirty="0"/>
              </a:p>
              <a:p>
                <a:r>
                  <a:rPr lang="en-US" sz="2800" dirty="0" smtClean="0"/>
                  <a:t>Center is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charset="0"/>
                      </a:rPr>
                      <m:t>(0, −2)</m:t>
                    </m:r>
                  </m:oMath>
                </a14:m>
                <a:endParaRPr lang="en-US" sz="2800" dirty="0" smtClean="0"/>
              </a:p>
              <a:p>
                <a:r>
                  <a:rPr lang="en-US" sz="2800" dirty="0" smtClean="0"/>
                  <a:t>Distance to arm is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charset="0"/>
                      </a:rPr>
                      <m:t>2</m:t>
                    </m:r>
                  </m:oMath>
                </a14:m>
                <a:endParaRPr lang="en-US" sz="2800" dirty="0" smtClean="0"/>
              </a:p>
              <a:p>
                <a:r>
                  <a:rPr lang="en-US" sz="2800" dirty="0" smtClean="0"/>
                  <a:t>Gradient of asymptotes is </a:t>
                </a:r>
                <a14:m>
                  <m:oMath xmlns:m="http://schemas.openxmlformats.org/officeDocument/2006/math">
                    <m:r>
                      <a:rPr lang="en-AU" sz="2800" b="0" i="1" smtClean="0">
                        <a:latin typeface="Cambria Math" charset="0"/>
                      </a:rPr>
                      <m:t>±1</m:t>
                    </m:r>
                  </m:oMath>
                </a14:m>
                <a:endParaRPr lang="en-US" sz="2800" dirty="0" smtClean="0"/>
              </a:p>
              <a:p>
                <a:endParaRPr lang="en-US" sz="28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845734"/>
                <a:ext cx="5916079" cy="3054740"/>
              </a:xfrm>
              <a:blipFill rotWithShape="0">
                <a:blip r:embed="rId2"/>
                <a:stretch>
                  <a:fillRect l="-2062" t="-3393" r="-7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942" y="1877483"/>
            <a:ext cx="5540342" cy="423035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245925" y="4900474"/>
                <a:ext cx="2438809" cy="7387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bg-BG" sz="2400" b="0" i="1" smtClean="0">
                              <a:latin typeface="Cambria Math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AU" sz="2400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AU" sz="24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AU" sz="2400" i="1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AU" sz="2400" b="0" i="1" smtClean="0">
                              <a:latin typeface="Cambria Math" charset="0"/>
                            </a:rPr>
                            <m:t>4</m:t>
                          </m:r>
                        </m:den>
                      </m:f>
                      <m:r>
                        <a:rPr lang="en-AU" sz="2400" b="0" i="1" smtClean="0">
                          <a:latin typeface="Cambria Math" charset="0"/>
                        </a:rPr>
                        <m:t>−</m:t>
                      </m:r>
                      <m:f>
                        <m:fPr>
                          <m:ctrlPr>
                            <a:rPr lang="bg-BG" sz="2400" b="0" i="1" smtClean="0">
                              <a:latin typeface="Cambria Math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AU" sz="2400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AU" sz="2400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AU" sz="2400" i="1">
                                      <a:latin typeface="Cambria Math" charset="0"/>
                                    </a:rPr>
                                    <m:t>𝑦</m:t>
                                  </m:r>
                                  <m:r>
                                    <a:rPr lang="en-AU" sz="2400" b="0" i="1" smtClean="0">
                                      <a:latin typeface="Cambria Math" charset="0"/>
                                    </a:rPr>
                                    <m:t>+2</m:t>
                                  </m:r>
                                </m:e>
                              </m:d>
                            </m:e>
                            <m:sup>
                              <m:r>
                                <a:rPr lang="en-AU" sz="2400" i="1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AU" sz="2400" b="0" i="1" smtClean="0">
                              <a:latin typeface="Cambria Math" charset="0"/>
                            </a:rPr>
                            <m:t>4</m:t>
                          </m:r>
                        </m:den>
                      </m:f>
                      <m:r>
                        <a:rPr lang="en-AU" sz="2400" b="0" i="1" smtClean="0">
                          <a:latin typeface="Cambria Math" charset="0"/>
                        </a:rPr>
                        <m:t>=1</m:t>
                      </m:r>
                    </m:oMath>
                  </m:oMathPara>
                </a14:m>
                <a:endParaRPr lang="en-AU" sz="2400" b="0" dirty="0" smtClean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5925" y="4900474"/>
                <a:ext cx="2438809" cy="73872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824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2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845734"/>
                <a:ext cx="5250257" cy="1589924"/>
              </a:xfrm>
            </p:spPr>
            <p:txBody>
              <a:bodyPr>
                <a:noAutofit/>
              </a:bodyPr>
              <a:lstStyle/>
              <a:p>
                <a:r>
                  <a:rPr lang="en-US" sz="2800" dirty="0" smtClean="0"/>
                  <a:t>A hyperbola has two asymptotes that meet at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charset="0"/>
                      </a:rPr>
                      <m:t>(2, −1)</m:t>
                    </m:r>
                  </m:oMath>
                </a14:m>
                <a:r>
                  <a:rPr lang="en-US" sz="2800" dirty="0" smtClean="0"/>
                  <a:t>. One has the equation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charset="0"/>
                      </a:rPr>
                      <m:t>𝑦</m:t>
                    </m:r>
                    <m:r>
                      <a:rPr lang="en-US" sz="2800" i="1" dirty="0" smtClean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bg-BG" sz="2800" i="1" dirty="0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AU" sz="2800" b="0" i="1" dirty="0" smtClean="0">
                            <a:latin typeface="Cambria Math" charset="0"/>
                          </a:rPr>
                          <m:t>4</m:t>
                        </m:r>
                        <m:r>
                          <a:rPr lang="en-AU" sz="2800" b="0" i="1" dirty="0" smtClean="0">
                            <a:latin typeface="Cambria Math" charset="0"/>
                          </a:rPr>
                          <m:t>𝑥</m:t>
                        </m:r>
                        <m:r>
                          <a:rPr lang="en-AU" sz="2800" b="0" i="1" dirty="0" smtClean="0">
                            <a:latin typeface="Cambria Math" charset="0"/>
                          </a:rPr>
                          <m:t>−13</m:t>
                        </m:r>
                      </m:num>
                      <m:den>
                        <m:r>
                          <a:rPr lang="en-AU" sz="2800" b="0" i="1" dirty="0" smtClean="0">
                            <a:latin typeface="Cambria Math" charset="0"/>
                          </a:rPr>
                          <m:t>5</m:t>
                        </m:r>
                      </m:den>
                    </m:f>
                  </m:oMath>
                </a14:m>
                <a:r>
                  <a:rPr lang="en-US" sz="2800" dirty="0" smtClean="0"/>
                  <a:t>. The Hyperbola passes through </a:t>
                </a:r>
                <a14:m>
                  <m:oMath xmlns:m="http://schemas.openxmlformats.org/officeDocument/2006/math">
                    <m:r>
                      <a:rPr lang="en-US" sz="2800" i="1" dirty="0">
                        <a:latin typeface="Cambria Math" charset="0"/>
                      </a:rPr>
                      <m:t>(</m:t>
                    </m:r>
                    <m:r>
                      <a:rPr lang="en-AU" sz="2800" i="1" dirty="0" smtClean="0">
                        <a:latin typeface="Cambria Math" charset="0"/>
                      </a:rPr>
                      <m:t>4</m:t>
                    </m:r>
                    <m:r>
                      <a:rPr lang="en-AU" sz="2800" b="0" i="1" dirty="0" smtClean="0">
                        <a:latin typeface="Cambria Math" charset="0"/>
                      </a:rPr>
                      <m:t>.5</m:t>
                    </m:r>
                    <m:r>
                      <a:rPr lang="en-US" sz="2800" i="1" dirty="0" smtClean="0">
                        <a:latin typeface="Cambria Math" charset="0"/>
                      </a:rPr>
                      <m:t>, −1)</m:t>
                    </m:r>
                  </m:oMath>
                </a14:m>
                <a:r>
                  <a:rPr lang="en-US" sz="2800" dirty="0" smtClean="0"/>
                  <a:t>. </a:t>
                </a:r>
              </a:p>
              <a:p>
                <a:r>
                  <a:rPr lang="en-US" sz="2800" dirty="0" smtClean="0"/>
                  <a:t>What is the equation of the hyperbola?</a:t>
                </a:r>
                <a:endParaRPr lang="en-US" sz="28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845734"/>
                <a:ext cx="5250257" cy="1589924"/>
              </a:xfrm>
              <a:blipFill rotWithShape="0">
                <a:blip r:embed="rId2"/>
                <a:stretch>
                  <a:fillRect l="-2323" t="-6513" r="-4994" b="-827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993289" y="4958200"/>
                <a:ext cx="2403094" cy="7529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AU" sz="2400" b="0" i="1" smtClean="0">
                              <a:latin typeface="Cambria Math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AU" sz="24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AU" sz="2400" b="0" i="1" smtClean="0">
                                  <a:latin typeface="Cambria Math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AU" sz="2400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AU" sz="24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AU" sz="2400" b="0" i="1" smtClean="0">
                                  <a:latin typeface="Cambria Math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AU" sz="2400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AU" sz="24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AU" sz="24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AU" sz="2400" b="0" i="1" smtClean="0">
                              <a:latin typeface="Cambria Math" charset="0"/>
                            </a:rPr>
                            <m:t>4</m:t>
                          </m:r>
                        </m:num>
                        <m:den>
                          <m:r>
                            <a:rPr lang="en-AU" sz="2400" b="0" i="1" smtClean="0">
                              <a:latin typeface="Cambria Math" charset="0"/>
                            </a:rPr>
                            <m:t>5</m:t>
                          </m:r>
                        </m:den>
                      </m:f>
                      <m:r>
                        <a:rPr lang="en-AU" sz="2400" b="0" i="1" smtClean="0">
                          <a:latin typeface="Cambria Math" charset="0"/>
                        </a:rPr>
                        <m:t>⇒</m:t>
                      </m:r>
                      <m:sSub>
                        <m:sSubPr>
                          <m:ctrlPr>
                            <a:rPr lang="en-AU" sz="2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AU" sz="2400" b="0" i="1" smtClean="0">
                              <a:latin typeface="Cambria Math" charset="0"/>
                            </a:rPr>
                            <m:t>𝑟</m:t>
                          </m:r>
                        </m:e>
                        <m:sub>
                          <m:r>
                            <a:rPr lang="en-AU" sz="24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AU" sz="24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AU" sz="24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AU" sz="2400" b="0" i="1" smtClean="0">
                              <a:latin typeface="Cambria Math" charset="0"/>
                            </a:rPr>
                            <m:t>4</m:t>
                          </m:r>
                          <m:sSub>
                            <m:sSubPr>
                              <m:ctrlPr>
                                <a:rPr lang="en-AU" sz="24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AU" sz="2400" b="0" i="1" smtClean="0">
                                  <a:latin typeface="Cambria Math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AU" sz="2400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AU" sz="2400" b="0" i="1" smtClean="0">
                              <a:latin typeface="Cambria Math" charset="0"/>
                            </a:rPr>
                            <m:t>5</m:t>
                          </m:r>
                        </m:den>
                      </m:f>
                    </m:oMath>
                  </m:oMathPara>
                </a14:m>
                <a:endParaRPr lang="en-AU" sz="2400" b="0" dirty="0" smtClean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3289" y="4958200"/>
                <a:ext cx="2403094" cy="75296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7507895" y="1776356"/>
                <a:ext cx="3222741" cy="11198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AU" sz="2400" b="0" i="1" smtClean="0">
                              <a:latin typeface="Cambria Math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AU" sz="2400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AU" sz="2400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AU" sz="2400" b="0" i="1" smtClean="0">
                                      <a:latin typeface="Cambria Math" charset="0"/>
                                    </a:rPr>
                                    <m:t>𝑥</m:t>
                                  </m:r>
                                  <m:r>
                                    <a:rPr lang="en-AU" sz="2400" b="0" i="1" smtClean="0">
                                      <a:latin typeface="Cambria Math" charset="0"/>
                                    </a:rPr>
                                    <m:t>−2</m:t>
                                  </m:r>
                                </m:e>
                              </m:d>
                            </m:e>
                            <m:sup>
                              <m:r>
                                <a:rPr lang="en-AU" sz="2400" b="0" i="1" smtClean="0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bSup>
                            <m:sSubSupPr>
                              <m:ctrlPr>
                                <a:rPr lang="en-AU" sz="2400" b="0" i="1" smtClean="0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AU" sz="2400" b="0" i="1" smtClean="0">
                                  <a:latin typeface="Cambria Math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AU" sz="2400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AU" sz="2400" b="0" i="1" smtClean="0">
                                  <a:latin typeface="Cambria Math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AU" sz="2400" b="0" i="1" smtClean="0">
                          <a:latin typeface="Cambria Math" charset="0"/>
                        </a:rPr>
                        <m:t>−</m:t>
                      </m:r>
                      <m:f>
                        <m:fPr>
                          <m:ctrlPr>
                            <a:rPr lang="en-AU" sz="2400" b="0" i="1" smtClean="0">
                              <a:latin typeface="Cambria Math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AU" sz="2400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AU" sz="2400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AU" sz="2400" b="0" i="1" smtClean="0">
                                      <a:latin typeface="Cambria Math" charset="0"/>
                                    </a:rPr>
                                    <m:t>𝑦</m:t>
                                  </m:r>
                                  <m:r>
                                    <a:rPr lang="en-AU" sz="2400" b="0" i="1" smtClean="0">
                                      <a:latin typeface="Cambria Math" charset="0"/>
                                    </a:rPr>
                                    <m:t>+1</m:t>
                                  </m:r>
                                </m:e>
                              </m:d>
                            </m:e>
                            <m:sup>
                              <m:r>
                                <a:rPr lang="en-AU" sz="2400" b="0" i="1" smtClean="0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AU" sz="2400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AU" sz="2400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AU" sz="2400" b="0" i="1" smtClean="0">
                                          <a:latin typeface="Cambria Math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AU" sz="2400" b="0" i="1" smtClean="0">
                                          <a:latin typeface="Cambria Math" charset="0"/>
                                        </a:rPr>
                                        <m:t>4</m:t>
                                      </m:r>
                                      <m:sSub>
                                        <m:sSubPr>
                                          <m:ctrlPr>
                                            <a:rPr lang="en-AU" sz="2400" b="0" i="1" smtClean="0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AU" sz="2400" b="0" i="1" smtClean="0">
                                              <a:latin typeface="Cambria Math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AU" sz="2400" b="0" i="1" smtClean="0">
                                              <a:latin typeface="Cambria Math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AU" sz="2400" b="0" i="1" smtClean="0">
                                          <a:latin typeface="Cambria Math" charset="0"/>
                                        </a:rPr>
                                        <m:t>5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AU" sz="2400" b="0" i="1" smtClean="0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AU" sz="2400" b="0" i="1" smtClean="0">
                          <a:latin typeface="Cambria Math" charset="0"/>
                        </a:rPr>
                        <m:t>=1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7895" y="1776356"/>
                <a:ext cx="3222741" cy="111985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7200171" y="2988146"/>
                <a:ext cx="3562578" cy="8294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AU" sz="2400" b="0" i="1" smtClean="0">
                              <a:latin typeface="Cambria Math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AU" sz="2400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AU" sz="2400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AU" sz="2400" b="0" i="1" smtClean="0">
                                      <a:latin typeface="Cambria Math" charset="0"/>
                                    </a:rPr>
                                    <m:t>𝑥</m:t>
                                  </m:r>
                                  <m:r>
                                    <a:rPr lang="en-AU" sz="2400" b="0" i="1" smtClean="0">
                                      <a:latin typeface="Cambria Math" charset="0"/>
                                    </a:rPr>
                                    <m:t>−2</m:t>
                                  </m:r>
                                </m:e>
                              </m:d>
                            </m:e>
                            <m:sup>
                              <m:r>
                                <a:rPr lang="en-AU" sz="2400" b="0" i="1" smtClean="0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bSup>
                            <m:sSubSupPr>
                              <m:ctrlPr>
                                <a:rPr lang="en-AU" sz="2400" b="0" i="1" smtClean="0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AU" sz="2400" b="0" i="1" smtClean="0">
                                  <a:latin typeface="Cambria Math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AU" sz="2400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AU" sz="2400" b="0" i="1" smtClean="0">
                                  <a:latin typeface="Cambria Math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AU" sz="2400" b="0" i="1" smtClean="0">
                          <a:latin typeface="Cambria Math" charset="0"/>
                        </a:rPr>
                        <m:t>−</m:t>
                      </m:r>
                      <m:f>
                        <m:fPr>
                          <m:ctrlPr>
                            <a:rPr lang="en-AU" sz="2400" b="0" i="1" smtClean="0">
                              <a:latin typeface="Cambria Math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AU" sz="2400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AU" sz="2400" b="0" i="1" smtClean="0">
                                  <a:latin typeface="Cambria Math" charset="0"/>
                                </a:rPr>
                                <m:t>25</m:t>
                              </m:r>
                              <m:d>
                                <m:dPr>
                                  <m:ctrlPr>
                                    <a:rPr lang="en-AU" sz="2400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AU" sz="2400" b="0" i="1" smtClean="0">
                                      <a:latin typeface="Cambria Math" charset="0"/>
                                    </a:rPr>
                                    <m:t>𝑦</m:t>
                                  </m:r>
                                  <m:r>
                                    <a:rPr lang="en-AU" sz="2400" b="0" i="1" smtClean="0">
                                      <a:latin typeface="Cambria Math" charset="0"/>
                                    </a:rPr>
                                    <m:t>+1</m:t>
                                  </m:r>
                                </m:e>
                              </m:d>
                            </m:e>
                            <m:sup>
                              <m:r>
                                <a:rPr lang="en-AU" sz="2400" b="0" i="1" smtClean="0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bSup>
                            <m:sSubSupPr>
                              <m:ctrlPr>
                                <a:rPr lang="en-AU" sz="2400" b="0" i="1" smtClean="0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AU" sz="2400" b="0" i="1" smtClean="0">
                                  <a:latin typeface="Cambria Math" charset="0"/>
                                </a:rPr>
                                <m:t>16</m:t>
                              </m:r>
                              <m:r>
                                <a:rPr lang="en-AU" sz="2400" b="0" i="1" smtClean="0">
                                  <a:latin typeface="Cambria Math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AU" sz="2400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AU" sz="2400" b="0" i="1" smtClean="0">
                                  <a:latin typeface="Cambria Math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AU" sz="2400" b="0" i="1" smtClean="0">
                          <a:latin typeface="Cambria Math" charset="0"/>
                        </a:rPr>
                        <m:t>=1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0171" y="2988146"/>
                <a:ext cx="3562578" cy="829458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7200171" y="3889758"/>
                <a:ext cx="3696140" cy="7411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AU" sz="2400" b="0" i="1" smtClean="0">
                              <a:latin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AU" sz="24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AU" sz="2400" b="0" i="1" smtClean="0">
                                  <a:latin typeface="Cambria Math" charset="0"/>
                                </a:rPr>
                                <m:t>𝑥</m:t>
                              </m:r>
                              <m:r>
                                <a:rPr lang="en-AU" sz="2400" b="0" i="1" smtClean="0">
                                  <a:latin typeface="Cambria Math" charset="0"/>
                                </a:rPr>
                                <m:t>−2</m:t>
                              </m:r>
                            </m:e>
                          </m:d>
                        </m:e>
                        <m:sup>
                          <m:r>
                            <a:rPr lang="en-AU" sz="2400" b="0" i="1" smtClean="0">
                              <a:latin typeface="Cambria Math" charset="0"/>
                            </a:rPr>
                            <m:t>2</m:t>
                          </m:r>
                        </m:sup>
                      </m:sSup>
                      <m:r>
                        <a:rPr lang="en-AU" sz="2400" b="0" i="1" smtClean="0">
                          <a:latin typeface="Cambria Math" charset="0"/>
                        </a:rPr>
                        <m:t>−</m:t>
                      </m:r>
                      <m:f>
                        <m:fPr>
                          <m:ctrlPr>
                            <a:rPr lang="en-AU" sz="2400" b="0" i="1" smtClean="0">
                              <a:latin typeface="Cambria Math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AU" sz="2400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AU" sz="2400" b="0" i="1" smtClean="0">
                                  <a:latin typeface="Cambria Math" charset="0"/>
                                </a:rPr>
                                <m:t>25</m:t>
                              </m:r>
                              <m:d>
                                <m:dPr>
                                  <m:ctrlPr>
                                    <a:rPr lang="en-AU" sz="2400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AU" sz="2400" b="0" i="1" smtClean="0">
                                      <a:latin typeface="Cambria Math" charset="0"/>
                                    </a:rPr>
                                    <m:t>𝑦</m:t>
                                  </m:r>
                                  <m:r>
                                    <a:rPr lang="en-AU" sz="2400" b="0" i="1" smtClean="0">
                                      <a:latin typeface="Cambria Math" charset="0"/>
                                    </a:rPr>
                                    <m:t>+1</m:t>
                                  </m:r>
                                </m:e>
                              </m:d>
                            </m:e>
                            <m:sup>
                              <m:r>
                                <a:rPr lang="en-AU" sz="2400" b="0" i="1" smtClean="0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AU" sz="2400" b="0" i="1" smtClean="0">
                              <a:latin typeface="Cambria Math" charset="0"/>
                            </a:rPr>
                            <m:t>16</m:t>
                          </m:r>
                        </m:den>
                      </m:f>
                      <m:r>
                        <a:rPr lang="en-AU" sz="2400" b="0" i="1" smtClean="0">
                          <a:latin typeface="Cambria Math" charset="0"/>
                        </a:rPr>
                        <m:t>=</m:t>
                      </m:r>
                      <m:sSubSup>
                        <m:sSubSupPr>
                          <m:ctrlPr>
                            <a:rPr lang="en-AU" sz="2400" b="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AU" sz="2400" b="0" i="1" smtClean="0">
                              <a:latin typeface="Cambria Math" charset="0"/>
                            </a:rPr>
                            <m:t>𝑟</m:t>
                          </m:r>
                        </m:e>
                        <m:sub>
                          <m:r>
                            <a:rPr lang="en-AU" sz="2400" b="0" i="1" smtClean="0">
                              <a:latin typeface="Cambria Math" charset="0"/>
                            </a:rPr>
                            <m:t>1</m:t>
                          </m:r>
                        </m:sub>
                        <m:sup>
                          <m:r>
                            <a:rPr lang="en-AU" sz="2400" b="0" i="1" smtClean="0">
                              <a:latin typeface="Cambria Math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0171" y="3889758"/>
                <a:ext cx="3696140" cy="74110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6818434" y="4678062"/>
                <a:ext cx="4148059" cy="7411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AU" sz="2400" b="0" i="1" smtClean="0">
                              <a:latin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AU" sz="24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AU" sz="2400" b="0" i="1" smtClean="0">
                                  <a:latin typeface="Cambria Math" charset="0"/>
                                </a:rPr>
                                <m:t>4.5−2</m:t>
                              </m:r>
                            </m:e>
                          </m:d>
                        </m:e>
                        <m:sup>
                          <m:r>
                            <a:rPr lang="en-AU" sz="2400" b="0" i="1" smtClean="0">
                              <a:latin typeface="Cambria Math" charset="0"/>
                            </a:rPr>
                            <m:t>2</m:t>
                          </m:r>
                        </m:sup>
                      </m:sSup>
                      <m:r>
                        <a:rPr lang="en-AU" sz="2400" b="0" i="1" smtClean="0">
                          <a:latin typeface="Cambria Math" charset="0"/>
                        </a:rPr>
                        <m:t>−</m:t>
                      </m:r>
                      <m:f>
                        <m:fPr>
                          <m:ctrlPr>
                            <a:rPr lang="en-AU" sz="2400" b="0" i="1" smtClean="0">
                              <a:latin typeface="Cambria Math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AU" sz="2400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AU" sz="2400" b="0" i="1" smtClean="0">
                                  <a:latin typeface="Cambria Math" charset="0"/>
                                </a:rPr>
                                <m:t>25</m:t>
                              </m:r>
                              <m:d>
                                <m:dPr>
                                  <m:ctrlPr>
                                    <a:rPr lang="en-AU" sz="2400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AU" sz="2400" b="0" i="1" smtClean="0">
                                      <a:latin typeface="Cambria Math" charset="0"/>
                                    </a:rPr>
                                    <m:t>−1+1</m:t>
                                  </m:r>
                                </m:e>
                              </m:d>
                            </m:e>
                            <m:sup>
                              <m:r>
                                <a:rPr lang="en-AU" sz="2400" b="0" i="1" smtClean="0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AU" sz="2400" b="0" i="1" smtClean="0">
                              <a:latin typeface="Cambria Math" charset="0"/>
                            </a:rPr>
                            <m:t>16</m:t>
                          </m:r>
                        </m:den>
                      </m:f>
                      <m:r>
                        <a:rPr lang="en-AU" sz="2400" b="0" i="1" smtClean="0">
                          <a:latin typeface="Cambria Math" charset="0"/>
                        </a:rPr>
                        <m:t>=</m:t>
                      </m:r>
                      <m:sSubSup>
                        <m:sSubSupPr>
                          <m:ctrlPr>
                            <a:rPr lang="en-AU" sz="2400" b="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AU" sz="2400" b="0" i="1" smtClean="0">
                              <a:latin typeface="Cambria Math" charset="0"/>
                            </a:rPr>
                            <m:t>𝑟</m:t>
                          </m:r>
                        </m:e>
                        <m:sub>
                          <m:r>
                            <a:rPr lang="en-AU" sz="2400" b="0" i="1" smtClean="0">
                              <a:latin typeface="Cambria Math" charset="0"/>
                            </a:rPr>
                            <m:t>1</m:t>
                          </m:r>
                        </m:sub>
                        <m:sup>
                          <m:r>
                            <a:rPr lang="en-AU" sz="2400" b="0" i="1" smtClean="0">
                              <a:latin typeface="Cambria Math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8434" y="4678062"/>
                <a:ext cx="4148059" cy="741100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8857518" y="5431823"/>
                <a:ext cx="2108975" cy="3736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AU" sz="2400" b="0" i="1" smtClean="0">
                              <a:latin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AU" sz="24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AU" sz="2400" b="0" i="1" smtClean="0">
                                  <a:latin typeface="Cambria Math" charset="0"/>
                                </a:rPr>
                                <m:t>4.5−2</m:t>
                              </m:r>
                            </m:e>
                          </m:d>
                        </m:e>
                        <m:sup>
                          <m:r>
                            <a:rPr lang="en-AU" sz="2400" b="0" i="1" smtClean="0">
                              <a:latin typeface="Cambria Math" charset="0"/>
                            </a:rPr>
                            <m:t>2</m:t>
                          </m:r>
                        </m:sup>
                      </m:sSup>
                      <m:r>
                        <a:rPr lang="en-AU" sz="2400" b="0" i="1" smtClean="0">
                          <a:latin typeface="Cambria Math" charset="0"/>
                        </a:rPr>
                        <m:t>=</m:t>
                      </m:r>
                      <m:sSubSup>
                        <m:sSubSupPr>
                          <m:ctrlPr>
                            <a:rPr lang="en-AU" sz="2400" b="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AU" sz="2400" b="0" i="1" smtClean="0">
                              <a:latin typeface="Cambria Math" charset="0"/>
                            </a:rPr>
                            <m:t>𝑟</m:t>
                          </m:r>
                        </m:e>
                        <m:sub>
                          <m:r>
                            <a:rPr lang="en-AU" sz="2400" b="0" i="1" smtClean="0">
                              <a:latin typeface="Cambria Math" charset="0"/>
                            </a:rPr>
                            <m:t>1</m:t>
                          </m:r>
                        </m:sub>
                        <m:sup>
                          <m:r>
                            <a:rPr lang="en-AU" sz="2400" b="0" i="1" smtClean="0">
                              <a:latin typeface="Cambria Math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7518" y="5431823"/>
                <a:ext cx="2108975" cy="373628"/>
              </a:xfrm>
              <a:prstGeom prst="rect">
                <a:avLst/>
              </a:prstGeom>
              <a:blipFill rotWithShape="0">
                <a:blip r:embed="rId8"/>
                <a:stretch>
                  <a:fillRect r="-578" b="-163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9777287" y="5910288"/>
                <a:ext cx="111902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400" b="0" i="1" smtClean="0">
                          <a:latin typeface="Cambria Math" charset="0"/>
                        </a:rPr>
                        <m:t>2.5=</m:t>
                      </m:r>
                      <m:sSub>
                        <m:sSubPr>
                          <m:ctrlPr>
                            <a:rPr lang="en-AU" sz="2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AU" sz="2400" b="0" i="1" smtClean="0">
                              <a:latin typeface="Cambria Math" charset="0"/>
                            </a:rPr>
                            <m:t>𝑟</m:t>
                          </m:r>
                        </m:e>
                        <m:sub>
                          <m:r>
                            <a:rPr lang="en-AU" sz="24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77287" y="5910288"/>
                <a:ext cx="1119024" cy="369332"/>
              </a:xfrm>
              <a:prstGeom prst="rect">
                <a:avLst/>
              </a:prstGeom>
              <a:blipFill rotWithShape="0">
                <a:blip r:embed="rId9"/>
                <a:stretch>
                  <a:fillRect l="-6557" r="-2732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90214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1" grpId="0"/>
      <p:bldP spid="12" grpId="0"/>
      <p:bldP spid="13" grpId="0"/>
      <p:bldP spid="14" grpId="0"/>
      <p:bldP spid="1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2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1232945" y="1924629"/>
                <a:ext cx="1325940" cy="7848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4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AU" sz="2400" i="1">
                              <a:latin typeface="Cambria Math" charset="0"/>
                            </a:rPr>
                            <m:t>𝑟</m:t>
                          </m:r>
                        </m:e>
                        <m:sub>
                          <m:r>
                            <a:rPr lang="en-AU" sz="2400" i="1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AU" sz="2400" i="1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AU" sz="2400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AU" sz="2400" i="1">
                              <a:latin typeface="Cambria Math" charset="0"/>
                            </a:rPr>
                            <m:t>4</m:t>
                          </m:r>
                          <m:sSub>
                            <m:sSubPr>
                              <m:ctrlPr>
                                <a:rPr lang="en-AU" sz="24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AU" sz="2400" i="1">
                                  <a:latin typeface="Cambria Math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AU" sz="2400" i="1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AU" sz="2400" i="1">
                              <a:latin typeface="Cambria Math" charset="0"/>
                            </a:rPr>
                            <m:t>5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2945" y="1924629"/>
                <a:ext cx="1325940" cy="78483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961619" y="1970002"/>
                <a:ext cx="886589" cy="6989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AU" sz="2400" b="0" i="1" smtClean="0">
                              <a:latin typeface="Cambria Math" charset="0"/>
                            </a:rPr>
                            <m:t>𝑟</m:t>
                          </m:r>
                        </m:e>
                        <m:sub>
                          <m:r>
                            <a:rPr lang="en-AU" sz="24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AU" sz="24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AU" sz="24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AU" sz="2400" b="0" i="1" smtClean="0">
                              <a:latin typeface="Cambria Math" charset="0"/>
                            </a:rPr>
                            <m:t>5</m:t>
                          </m:r>
                        </m:num>
                        <m:den>
                          <m:r>
                            <a:rPr lang="en-AU" sz="2400" b="0" i="1" smtClean="0">
                              <a:latin typeface="Cambria Math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1619" y="1970002"/>
                <a:ext cx="886589" cy="69897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4187473" y="1924629"/>
                <a:ext cx="2140586" cy="7936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4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AU" sz="2400" i="1">
                              <a:latin typeface="Cambria Math" charset="0"/>
                            </a:rPr>
                            <m:t>𝑟</m:t>
                          </m:r>
                        </m:e>
                        <m:sub>
                          <m:r>
                            <a:rPr lang="en-AU" sz="2400" i="1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AU" sz="2400" i="1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AU" sz="24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AU" sz="2400" i="1" smtClean="0">
                              <a:latin typeface="Cambria Math" charset="0"/>
                            </a:rPr>
                            <m:t>4</m:t>
                          </m:r>
                        </m:num>
                        <m:den>
                          <m:r>
                            <a:rPr lang="en-AU" sz="2400" b="0" i="1" smtClean="0">
                              <a:latin typeface="Cambria Math" charset="0"/>
                            </a:rPr>
                            <m:t>5</m:t>
                          </m:r>
                        </m:den>
                      </m:f>
                      <m:r>
                        <a:rPr lang="en-AU" sz="2400" b="0" i="1" smtClean="0">
                          <a:latin typeface="Cambria Math" charset="0"/>
                        </a:rPr>
                        <m:t>×</m:t>
                      </m:r>
                      <m:f>
                        <m:fPr>
                          <m:ctrlPr>
                            <a:rPr lang="en-AU" sz="24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AU" sz="2400" b="0" i="1" smtClean="0">
                              <a:latin typeface="Cambria Math" charset="0"/>
                            </a:rPr>
                            <m:t>5</m:t>
                          </m:r>
                        </m:num>
                        <m:den>
                          <m:r>
                            <a:rPr lang="en-AU" sz="2400" b="0" i="1" smtClean="0">
                              <a:latin typeface="Cambria Math" charset="0"/>
                            </a:rPr>
                            <m:t>2</m:t>
                          </m:r>
                        </m:den>
                      </m:f>
                      <m:r>
                        <a:rPr lang="en-AU" sz="2400" b="0" i="1" smtClean="0">
                          <a:latin typeface="Cambria Math" charset="0"/>
                        </a:rPr>
                        <m:t>=2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7473" y="1924629"/>
                <a:ext cx="2140586" cy="793679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232945" y="3020120"/>
                <a:ext cx="3222742" cy="8294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AU" sz="2400" b="0" i="1" smtClean="0">
                              <a:latin typeface="Cambria Math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AU" sz="2400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AU" sz="2400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AU" sz="2400" b="0" i="1" smtClean="0">
                                      <a:latin typeface="Cambria Math" charset="0"/>
                                    </a:rPr>
                                    <m:t>𝑥</m:t>
                                  </m:r>
                                  <m:r>
                                    <a:rPr lang="en-AU" sz="2400" b="0" i="1" smtClean="0">
                                      <a:latin typeface="Cambria Math" charset="0"/>
                                    </a:rPr>
                                    <m:t>−2</m:t>
                                  </m:r>
                                </m:e>
                              </m:d>
                            </m:e>
                            <m:sup>
                              <m:r>
                                <a:rPr lang="en-AU" sz="2400" b="0" i="1" smtClean="0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bSup>
                            <m:sSubSupPr>
                              <m:ctrlPr>
                                <a:rPr lang="en-AU" sz="2400" b="0" i="1" smtClean="0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AU" sz="2400" b="0" i="1" smtClean="0">
                                  <a:latin typeface="Cambria Math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AU" sz="2400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AU" sz="2400" b="0" i="1" smtClean="0">
                                  <a:latin typeface="Cambria Math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AU" sz="2400" b="0" i="1" smtClean="0">
                          <a:latin typeface="Cambria Math" charset="0"/>
                        </a:rPr>
                        <m:t>−</m:t>
                      </m:r>
                      <m:f>
                        <m:fPr>
                          <m:ctrlPr>
                            <a:rPr lang="en-AU" sz="2400" b="0" i="1" smtClean="0">
                              <a:latin typeface="Cambria Math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AU" sz="2400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AU" sz="2400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AU" sz="2400" b="0" i="1" smtClean="0">
                                      <a:latin typeface="Cambria Math" charset="0"/>
                                    </a:rPr>
                                    <m:t>𝑦</m:t>
                                  </m:r>
                                  <m:r>
                                    <a:rPr lang="en-AU" sz="2400" b="0" i="1" smtClean="0">
                                      <a:latin typeface="Cambria Math" charset="0"/>
                                    </a:rPr>
                                    <m:t>+1</m:t>
                                  </m:r>
                                </m:e>
                              </m:d>
                            </m:e>
                            <m:sup>
                              <m:r>
                                <a:rPr lang="en-AU" sz="2400" b="0" i="1" smtClean="0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bSup>
                            <m:sSubSupPr>
                              <m:ctrlPr>
                                <a:rPr lang="en-AU" sz="2400" b="0" i="1" smtClean="0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AU" sz="2400" b="0" i="1" smtClean="0">
                                  <a:latin typeface="Cambria Math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AU" sz="2400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AU" sz="2400" b="0" i="1" smtClean="0">
                                  <a:latin typeface="Cambria Math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AU" sz="2400" b="0" i="1" smtClean="0">
                          <a:latin typeface="Cambria Math" charset="0"/>
                        </a:rPr>
                        <m:t>=1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2945" y="3020120"/>
                <a:ext cx="3222742" cy="829458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848550" y="4010626"/>
                <a:ext cx="3668377" cy="7411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AU" sz="2400" b="0" i="1" smtClean="0">
                              <a:latin typeface="Cambria Math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AU" sz="2400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sSup>
                                <m:sSupPr>
                                  <m:ctrlPr>
                                    <a:rPr lang="en-AU" sz="2400" b="0" i="1" smtClean="0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AU" sz="2400" b="0" i="1" smtClean="0">
                                      <a:latin typeface="Cambria Math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AU" sz="2400" b="0" i="1" smtClean="0"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AU" sz="2400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AU" sz="2400" b="0" i="1" smtClean="0">
                                      <a:latin typeface="Cambria Math" charset="0"/>
                                    </a:rPr>
                                    <m:t>𝑥</m:t>
                                  </m:r>
                                  <m:r>
                                    <a:rPr lang="en-AU" sz="2400" b="0" i="1" smtClean="0">
                                      <a:latin typeface="Cambria Math" charset="0"/>
                                    </a:rPr>
                                    <m:t>−2</m:t>
                                  </m:r>
                                </m:e>
                              </m:d>
                            </m:e>
                            <m:sup>
                              <m:r>
                                <a:rPr lang="en-AU" sz="2400" b="0" i="1" smtClean="0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AU" sz="2400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AU" sz="2400" b="0" i="1" smtClean="0">
                                  <a:latin typeface="Cambria Math" charset="0"/>
                                </a:rPr>
                                <m:t>5</m:t>
                              </m:r>
                            </m:e>
                            <m:sup>
                              <m:r>
                                <a:rPr lang="en-AU" sz="2400" b="0" i="1" smtClean="0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AU" sz="2400" b="0" i="1" smtClean="0">
                          <a:latin typeface="Cambria Math" charset="0"/>
                        </a:rPr>
                        <m:t>−</m:t>
                      </m:r>
                      <m:f>
                        <m:fPr>
                          <m:ctrlPr>
                            <a:rPr lang="en-AU" sz="2400" b="0" i="1" smtClean="0">
                              <a:latin typeface="Cambria Math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AU" sz="2400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AU" sz="2400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AU" sz="2400" b="0" i="1" smtClean="0">
                                      <a:latin typeface="Cambria Math" charset="0"/>
                                    </a:rPr>
                                    <m:t>𝑦</m:t>
                                  </m:r>
                                  <m:r>
                                    <a:rPr lang="en-AU" sz="2400" b="0" i="1" smtClean="0">
                                      <a:latin typeface="Cambria Math" charset="0"/>
                                    </a:rPr>
                                    <m:t>+1</m:t>
                                  </m:r>
                                </m:e>
                              </m:d>
                            </m:e>
                            <m:sup>
                              <m:r>
                                <a:rPr lang="en-AU" sz="2400" b="0" i="1" smtClean="0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AU" sz="2400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AU" sz="2400" b="0" i="1" smtClean="0">
                                  <a:latin typeface="Cambria Math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AU" sz="2400" b="0" i="1" smtClean="0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AU" sz="2400" b="0" i="1" smtClean="0">
                          <a:latin typeface="Cambria Math" charset="0"/>
                        </a:rPr>
                        <m:t>=1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550" y="4010626"/>
                <a:ext cx="3668377" cy="74110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/>
              <p:cNvSpPr txBox="1"/>
              <p:nvPr/>
            </p:nvSpPr>
            <p:spPr>
              <a:xfrm>
                <a:off x="1042484" y="4942242"/>
                <a:ext cx="3392660" cy="7411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AU" sz="2400" b="0" i="1" smtClean="0">
                              <a:latin typeface="Cambria Math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AU" sz="2400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AU" sz="2400" b="0" i="1" smtClean="0">
                                  <a:latin typeface="Cambria Math" charset="0"/>
                                </a:rPr>
                                <m:t>4</m:t>
                              </m:r>
                              <m:d>
                                <m:dPr>
                                  <m:ctrlPr>
                                    <a:rPr lang="en-AU" sz="2400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AU" sz="2400" b="0" i="1" smtClean="0">
                                      <a:latin typeface="Cambria Math" charset="0"/>
                                    </a:rPr>
                                    <m:t>𝑥</m:t>
                                  </m:r>
                                  <m:r>
                                    <a:rPr lang="en-AU" sz="2400" b="0" i="1" smtClean="0">
                                      <a:latin typeface="Cambria Math" charset="0"/>
                                    </a:rPr>
                                    <m:t>−2</m:t>
                                  </m:r>
                                </m:e>
                              </m:d>
                            </m:e>
                            <m:sup>
                              <m:r>
                                <a:rPr lang="en-AU" sz="2400" b="0" i="1" smtClean="0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AU" sz="2400" b="0" i="1" smtClean="0">
                              <a:latin typeface="Cambria Math" charset="0"/>
                            </a:rPr>
                            <m:t>25</m:t>
                          </m:r>
                        </m:den>
                      </m:f>
                      <m:r>
                        <a:rPr lang="en-AU" sz="2400" b="0" i="1" smtClean="0">
                          <a:latin typeface="Cambria Math" charset="0"/>
                        </a:rPr>
                        <m:t>−</m:t>
                      </m:r>
                      <m:f>
                        <m:fPr>
                          <m:ctrlPr>
                            <a:rPr lang="en-AU" sz="2400" b="0" i="1" smtClean="0">
                              <a:latin typeface="Cambria Math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AU" sz="2400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AU" sz="2400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AU" sz="2400" b="0" i="1" smtClean="0">
                                      <a:latin typeface="Cambria Math" charset="0"/>
                                    </a:rPr>
                                    <m:t>𝑦</m:t>
                                  </m:r>
                                  <m:r>
                                    <a:rPr lang="en-AU" sz="2400" b="0" i="1" smtClean="0">
                                      <a:latin typeface="Cambria Math" charset="0"/>
                                    </a:rPr>
                                    <m:t>+1</m:t>
                                  </m:r>
                                </m:e>
                              </m:d>
                            </m:e>
                            <m:sup>
                              <m:r>
                                <a:rPr lang="en-AU" sz="2400" b="0" i="1" smtClean="0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AU" sz="2400" b="0" i="1" smtClean="0">
                              <a:latin typeface="Cambria Math" charset="0"/>
                            </a:rPr>
                            <m:t>4</m:t>
                          </m:r>
                        </m:den>
                      </m:f>
                      <m:r>
                        <a:rPr lang="en-AU" sz="2400" b="0" i="1" smtClean="0">
                          <a:latin typeface="Cambria Math" charset="0"/>
                        </a:rPr>
                        <m:t>=1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2484" y="4942242"/>
                <a:ext cx="3392660" cy="741100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/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9318" y="1737359"/>
            <a:ext cx="5832598" cy="4592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530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Conic Sections - Parabolas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27" r="23183"/>
          <a:stretch/>
        </p:blipFill>
        <p:spPr>
          <a:xfrm>
            <a:off x="7689773" y="1742399"/>
            <a:ext cx="4406747" cy="4590000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097280" y="1882588"/>
                <a:ext cx="6446520" cy="22467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 smtClean="0"/>
                  <a:t>The equation is of the form</a:t>
                </a:r>
              </a:p>
              <a:p>
                <a:endParaRPr lang="en-US" sz="2800" dirty="0"/>
              </a:p>
              <a:p>
                <a:endParaRPr lang="en-US" sz="2800" dirty="0"/>
              </a:p>
              <a:p>
                <a:r>
                  <a:rPr lang="en-US" sz="2800" dirty="0" smtClean="0"/>
                  <a:t>where the origin is at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AU" sz="28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AU" sz="2800" b="0" i="1" smtClean="0">
                            <a:latin typeface="Cambria Math" charset="0"/>
                          </a:rPr>
                          <m:t>𝑏</m:t>
                        </m:r>
                        <m:r>
                          <a:rPr lang="en-AU" sz="2800" b="0" i="1" smtClean="0">
                            <a:latin typeface="Cambria Math" charset="0"/>
                          </a:rPr>
                          <m:t>, </m:t>
                        </m:r>
                        <m:r>
                          <a:rPr lang="en-AU" sz="2800" b="0" i="1" smtClean="0">
                            <a:latin typeface="Cambria Math" charset="0"/>
                          </a:rPr>
                          <m:t>𝑐</m:t>
                        </m:r>
                      </m:e>
                    </m:d>
                  </m:oMath>
                </a14:m>
                <a:r>
                  <a:rPr lang="en-US" sz="2800" dirty="0" smtClean="0"/>
                  <a:t>, the focus is at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charset="0"/>
                      </a:rPr>
                      <m:t>(</m:t>
                    </m:r>
                    <m:r>
                      <a:rPr lang="en-AU" sz="2800" b="0" i="1" dirty="0" smtClean="0">
                        <a:latin typeface="Cambria Math" charset="0"/>
                      </a:rPr>
                      <m:t>𝑐</m:t>
                    </m:r>
                    <m:r>
                      <a:rPr lang="en-US" sz="2800" i="1" dirty="0" smtClean="0">
                        <a:latin typeface="Cambria Math" charset="0"/>
                      </a:rPr>
                      <m:t>,</m:t>
                    </m:r>
                    <m:r>
                      <a:rPr lang="en-US" sz="2800" i="1" dirty="0" smtClean="0">
                        <a:latin typeface="Cambria Math" charset="0"/>
                      </a:rPr>
                      <m:t>𝑎</m:t>
                    </m:r>
                    <m:r>
                      <a:rPr lang="en-AU" sz="2800" b="0" i="1" dirty="0" smtClean="0">
                        <a:latin typeface="Cambria Math" charset="0"/>
                      </a:rPr>
                      <m:t>+</m:t>
                    </m:r>
                    <m:r>
                      <a:rPr lang="en-AU" sz="2800" b="0" i="1" dirty="0" smtClean="0">
                        <a:latin typeface="Cambria Math" charset="0"/>
                      </a:rPr>
                      <m:t>𝑏</m:t>
                    </m:r>
                    <m:r>
                      <a:rPr lang="en-US" sz="2800" i="1" dirty="0" smtClean="0">
                        <a:latin typeface="Cambria Math" charset="0"/>
                      </a:rPr>
                      <m:t>) </m:t>
                    </m:r>
                  </m:oMath>
                </a14:m>
                <a:r>
                  <a:rPr lang="en-US" sz="2800" dirty="0" smtClean="0"/>
                  <a:t>and the </a:t>
                </a:r>
                <a:r>
                  <a:rPr lang="en-US" sz="2800" dirty="0" err="1" smtClean="0"/>
                  <a:t>directrix</a:t>
                </a:r>
                <a:r>
                  <a:rPr lang="en-US" sz="2800" dirty="0" smtClean="0"/>
                  <a:t> is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charset="0"/>
                      </a:rPr>
                      <m:t>𝑥</m:t>
                    </m:r>
                    <m:r>
                      <a:rPr lang="en-US" sz="2800" i="1" dirty="0" smtClean="0">
                        <a:latin typeface="Cambria Math" charset="0"/>
                      </a:rPr>
                      <m:t>=</m:t>
                    </m:r>
                    <m:r>
                      <a:rPr lang="en-AU" sz="2800" b="0" i="1" dirty="0" smtClean="0">
                        <a:latin typeface="Cambria Math" charset="0"/>
                      </a:rPr>
                      <m:t>𝑏</m:t>
                    </m:r>
                    <m:r>
                      <a:rPr lang="en-US" sz="2800" i="1" dirty="0" smtClean="0">
                        <a:latin typeface="Cambria Math" charset="0"/>
                      </a:rPr>
                      <m:t>−</m:t>
                    </m:r>
                    <m:r>
                      <a:rPr lang="en-US" sz="2800" i="1" dirty="0" smtClean="0">
                        <a:latin typeface="Cambria Math" charset="0"/>
                      </a:rPr>
                      <m:t>𝑎</m:t>
                    </m:r>
                  </m:oMath>
                </a14:m>
                <a:r>
                  <a:rPr lang="en-US" sz="2800" dirty="0" smtClean="0"/>
                  <a:t>.</a:t>
                </a: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280" y="1882588"/>
                <a:ext cx="6446520" cy="2246769"/>
              </a:xfrm>
              <a:prstGeom prst="rect">
                <a:avLst/>
              </a:prstGeom>
              <a:blipFill rotWithShape="0">
                <a:blip r:embed="rId4"/>
                <a:stretch>
                  <a:fillRect l="-1890" t="-2717" r="-662" b="-70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356445" y="2534389"/>
                <a:ext cx="336130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AU" sz="2800" b="0" i="1" smtClean="0">
                              <a:latin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AU" sz="28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AU" sz="2800" b="0" i="1" smtClean="0">
                                  <a:latin typeface="Cambria Math" charset="0"/>
                                </a:rPr>
                                <m:t>𝑦</m:t>
                              </m:r>
                              <m:r>
                                <a:rPr lang="en-AU" sz="2800" b="0" i="1" smtClean="0">
                                  <a:latin typeface="Cambria Math" charset="0"/>
                                </a:rPr>
                                <m:t>−</m:t>
                              </m:r>
                              <m:r>
                                <a:rPr lang="en-AU" sz="2800" b="0" i="1" smtClean="0">
                                  <a:latin typeface="Cambria Math" charset="0"/>
                                </a:rPr>
                                <m:t>𝑐</m:t>
                              </m:r>
                            </m:e>
                          </m:d>
                        </m:e>
                        <m:sup>
                          <m:r>
                            <a:rPr lang="en-AU" sz="2800" b="0" i="1" smtClean="0">
                              <a:latin typeface="Cambria Math" charset="0"/>
                            </a:rPr>
                            <m:t>2</m:t>
                          </m:r>
                        </m:sup>
                      </m:sSup>
                      <m:r>
                        <a:rPr lang="en-AU" sz="2800" b="0" i="1" smtClean="0">
                          <a:latin typeface="Cambria Math" charset="0"/>
                        </a:rPr>
                        <m:t>=4</m:t>
                      </m:r>
                      <m:r>
                        <a:rPr lang="en-AU" sz="2800" b="0" i="1" smtClean="0">
                          <a:latin typeface="Cambria Math" charset="0"/>
                        </a:rPr>
                        <m:t>𝑎</m:t>
                      </m:r>
                      <m:r>
                        <a:rPr lang="en-AU" sz="2800" b="0" i="1" smtClean="0">
                          <a:latin typeface="Cambria Math" charset="0"/>
                        </a:rPr>
                        <m:t>(</m:t>
                      </m:r>
                      <m:r>
                        <a:rPr lang="en-AU" sz="2800" b="0" i="1" smtClean="0">
                          <a:latin typeface="Cambria Math" charset="0"/>
                        </a:rPr>
                        <m:t>𝑥</m:t>
                      </m:r>
                      <m:r>
                        <a:rPr lang="en-AU" sz="2800" b="0" i="1" smtClean="0">
                          <a:latin typeface="Cambria Math" charset="0"/>
                        </a:rPr>
                        <m:t>−</m:t>
                      </m:r>
                      <m:r>
                        <a:rPr lang="en-AU" sz="2800" b="0" i="1" smtClean="0">
                          <a:latin typeface="Cambria Math" charset="0"/>
                        </a:rPr>
                        <m:t>𝑏</m:t>
                      </m:r>
                      <m:r>
                        <a:rPr lang="en-AU" sz="28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AU" sz="2800" b="0" dirty="0" smtClean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6445" y="2534389"/>
                <a:ext cx="3361305" cy="430887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3981" y="4427783"/>
            <a:ext cx="1773104" cy="183863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97280" y="4230479"/>
            <a:ext cx="6191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The parametric form of the equation 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3157088" y="4877198"/>
                <a:ext cx="1908279" cy="8617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800" b="0" i="1" smtClean="0">
                          <a:latin typeface="Cambria Math" charset="0"/>
                        </a:rPr>
                        <m:t>𝑥</m:t>
                      </m:r>
                      <m:r>
                        <a:rPr lang="en-AU" sz="2800" b="0" i="1" smtClean="0">
                          <a:latin typeface="Cambria Math" charset="0"/>
                        </a:rPr>
                        <m:t>=</m:t>
                      </m:r>
                      <m:r>
                        <a:rPr lang="en-AU" sz="2800" b="0" i="1" smtClean="0">
                          <a:latin typeface="Cambria Math" charset="0"/>
                        </a:rPr>
                        <m:t>𝑎</m:t>
                      </m:r>
                      <m:sSup>
                        <m:sSupPr>
                          <m:ctrlPr>
                            <a:rPr lang="en-AU" sz="2800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AU" sz="2800" b="0" i="1" smtClean="0">
                              <a:latin typeface="Cambria Math" charset="0"/>
                            </a:rPr>
                            <m:t>𝑡</m:t>
                          </m:r>
                        </m:e>
                        <m:sup>
                          <m:r>
                            <a:rPr lang="en-AU" sz="2800" b="0" i="1" smtClean="0">
                              <a:latin typeface="Cambria Math" charset="0"/>
                            </a:rPr>
                            <m:t>2</m:t>
                          </m:r>
                        </m:sup>
                      </m:sSup>
                      <m:r>
                        <a:rPr lang="en-AU" sz="2800" b="0" i="1" smtClean="0">
                          <a:latin typeface="Cambria Math" charset="0"/>
                        </a:rPr>
                        <m:t>+</m:t>
                      </m:r>
                      <m:r>
                        <a:rPr lang="en-AU" sz="2800" b="0" i="1" smtClean="0">
                          <a:latin typeface="Cambria Math" charset="0"/>
                        </a:rPr>
                        <m:t>𝑏</m:t>
                      </m:r>
                    </m:oMath>
                  </m:oMathPara>
                </a14:m>
                <a:endParaRPr lang="en-US" sz="280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800" b="0" i="1" smtClean="0">
                          <a:latin typeface="Cambria Math" charset="0"/>
                        </a:rPr>
                        <m:t>𝑦</m:t>
                      </m:r>
                      <m:r>
                        <a:rPr lang="en-AU" sz="2800" b="0" i="1" smtClean="0">
                          <a:latin typeface="Cambria Math" charset="0"/>
                        </a:rPr>
                        <m:t>=2</m:t>
                      </m:r>
                      <m:r>
                        <a:rPr lang="en-AU" sz="2800" b="0" i="1" smtClean="0">
                          <a:latin typeface="Cambria Math" charset="0"/>
                        </a:rPr>
                        <m:t>𝑎𝑡</m:t>
                      </m:r>
                      <m:r>
                        <a:rPr lang="en-AU" sz="2800" b="0" i="1" smtClean="0">
                          <a:latin typeface="Cambria Math" charset="0"/>
                        </a:rPr>
                        <m:t>+</m:t>
                      </m:r>
                      <m:r>
                        <a:rPr lang="en-AU" sz="2800" b="0" i="1" smtClean="0">
                          <a:latin typeface="Cambria Math" charset="0"/>
                        </a:rPr>
                        <m:t>𝑐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7088" y="4877198"/>
                <a:ext cx="1908279" cy="861774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4697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Conic Sections – Parabolas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A parabola is formed by drawing a line from the focus, and a connected equal length line perpendicular to the </a:t>
            </a:r>
            <a:r>
              <a:rPr lang="en-US" sz="2800" dirty="0" err="1" smtClean="0"/>
              <a:t>directrix</a:t>
            </a:r>
            <a:r>
              <a:rPr lang="en-US" sz="2800" dirty="0" smtClean="0"/>
              <a:t>. 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2428" y="2781302"/>
            <a:ext cx="5660572" cy="3537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789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1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97279" y="1845734"/>
                <a:ext cx="5858691" cy="2345266"/>
              </a:xfrm>
            </p:spPr>
            <p:txBody>
              <a:bodyPr>
                <a:normAutofit/>
              </a:bodyPr>
              <a:lstStyle/>
              <a:p>
                <a:r>
                  <a:rPr lang="en-US" sz="2800" dirty="0" smtClean="0"/>
                  <a:t>What is the equation of this parabola?</a:t>
                </a:r>
              </a:p>
              <a:p>
                <a:endParaRPr lang="en-US" sz="1050" dirty="0"/>
              </a:p>
              <a:p>
                <a:r>
                  <a:rPr lang="en-US" sz="2800" dirty="0" smtClean="0"/>
                  <a:t>The origin of the parabola is at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charset="0"/>
                      </a:rPr>
                      <m:t>(2,1)</m:t>
                    </m:r>
                  </m:oMath>
                </a14:m>
                <a:r>
                  <a:rPr lang="en-US" sz="2800" dirty="0" smtClean="0"/>
                  <a:t>.</a:t>
                </a:r>
              </a:p>
              <a:p>
                <a:r>
                  <a:rPr lang="en-US" sz="2800" dirty="0" smtClean="0"/>
                  <a:t>The parabola passes through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charset="0"/>
                      </a:rPr>
                      <m:t>(3,3)</m:t>
                    </m:r>
                  </m:oMath>
                </a14:m>
                <a:r>
                  <a:rPr lang="en-US" sz="2800" dirty="0" smtClean="0"/>
                  <a:t>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79" y="1845734"/>
                <a:ext cx="5858691" cy="2345266"/>
              </a:xfrm>
              <a:blipFill rotWithShape="0">
                <a:blip r:embed="rId2"/>
                <a:stretch>
                  <a:fillRect l="-2081" t="-44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2012" y="1737360"/>
            <a:ext cx="5360159" cy="453281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579561" y="3983687"/>
                <a:ext cx="289412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AU" sz="2400" b="0" i="1" smtClean="0">
                              <a:latin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AU" sz="24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AU" sz="2400" b="0" i="1" smtClean="0">
                                  <a:latin typeface="Cambria Math" charset="0"/>
                                </a:rPr>
                                <m:t>𝑦</m:t>
                              </m:r>
                              <m:r>
                                <a:rPr lang="en-AU" sz="2400" b="0" i="1" smtClean="0">
                                  <a:latin typeface="Cambria Math" charset="0"/>
                                </a:rPr>
                                <m:t>−1</m:t>
                              </m:r>
                            </m:e>
                          </m:d>
                        </m:e>
                        <m:sup>
                          <m:r>
                            <a:rPr lang="en-AU" sz="2400" b="0" i="1" smtClean="0">
                              <a:latin typeface="Cambria Math" charset="0"/>
                            </a:rPr>
                            <m:t>2</m:t>
                          </m:r>
                        </m:sup>
                      </m:sSup>
                      <m:r>
                        <a:rPr lang="en-AU" sz="2400" b="0" i="1" smtClean="0">
                          <a:latin typeface="Cambria Math" charset="0"/>
                        </a:rPr>
                        <m:t>=4</m:t>
                      </m:r>
                      <m:r>
                        <a:rPr lang="en-AU" sz="2400" b="0" i="1" smtClean="0">
                          <a:latin typeface="Cambria Math" charset="0"/>
                        </a:rPr>
                        <m:t>𝑎</m:t>
                      </m:r>
                      <m:r>
                        <a:rPr lang="en-AU" sz="2400" b="0" i="1" smtClean="0">
                          <a:latin typeface="Cambria Math" charset="0"/>
                        </a:rPr>
                        <m:t>(</m:t>
                      </m:r>
                      <m:r>
                        <a:rPr lang="en-AU" sz="2400" b="0" i="1" smtClean="0">
                          <a:latin typeface="Cambria Math" charset="0"/>
                        </a:rPr>
                        <m:t>𝑥</m:t>
                      </m:r>
                      <m:r>
                        <a:rPr lang="en-AU" sz="2400" b="0" i="1" smtClean="0">
                          <a:latin typeface="Cambria Math" charset="0"/>
                        </a:rPr>
                        <m:t>−2)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9561" y="3983687"/>
                <a:ext cx="2894126" cy="369332"/>
              </a:xfrm>
              <a:prstGeom prst="rect">
                <a:avLst/>
              </a:prstGeom>
              <a:blipFill rotWithShape="0">
                <a:blip r:embed="rId4"/>
                <a:stretch>
                  <a:fillRect r="-3368" b="-344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2579561" y="4406573"/>
                <a:ext cx="288437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AU" sz="2400" b="0" i="1" smtClean="0">
                              <a:latin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AU" sz="24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AU" sz="2400" b="0" i="1" smtClean="0">
                                  <a:latin typeface="Cambria Math" charset="0"/>
                                </a:rPr>
                                <m:t>3−1</m:t>
                              </m:r>
                            </m:e>
                          </m:d>
                        </m:e>
                        <m:sup>
                          <m:r>
                            <a:rPr lang="en-AU" sz="2400" b="0" i="1" smtClean="0">
                              <a:latin typeface="Cambria Math" charset="0"/>
                            </a:rPr>
                            <m:t>2</m:t>
                          </m:r>
                        </m:sup>
                      </m:sSup>
                      <m:r>
                        <a:rPr lang="en-AU" sz="2400" b="0" i="1" smtClean="0">
                          <a:latin typeface="Cambria Math" charset="0"/>
                        </a:rPr>
                        <m:t>=4</m:t>
                      </m:r>
                      <m:r>
                        <a:rPr lang="en-AU" sz="2400" b="0" i="1" smtClean="0">
                          <a:latin typeface="Cambria Math" charset="0"/>
                        </a:rPr>
                        <m:t>𝑎</m:t>
                      </m:r>
                      <m:r>
                        <a:rPr lang="en-AU" sz="2400" b="0" i="1" smtClean="0">
                          <a:latin typeface="Cambria Math" charset="0"/>
                        </a:rPr>
                        <m:t>(3−2)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9561" y="4406573"/>
                <a:ext cx="2884379" cy="369332"/>
              </a:xfrm>
              <a:prstGeom prst="rect">
                <a:avLst/>
              </a:prstGeom>
              <a:blipFill rotWithShape="0">
                <a:blip r:embed="rId5"/>
                <a:stretch>
                  <a:fillRect r="-3594"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3527768" y="4793004"/>
                <a:ext cx="98796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400" b="0" i="1" smtClean="0">
                          <a:latin typeface="Cambria Math" charset="0"/>
                        </a:rPr>
                        <m:t>4=4</m:t>
                      </m:r>
                      <m:r>
                        <a:rPr lang="en-AU" sz="2400" b="0" i="1" smtClean="0">
                          <a:latin typeface="Cambria Math" charset="0"/>
                        </a:rPr>
                        <m:t>𝑎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7768" y="4793004"/>
                <a:ext cx="987963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6790" r="-6173" b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3527767" y="5187008"/>
                <a:ext cx="81804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400" b="0" i="1" smtClean="0">
                          <a:latin typeface="Cambria Math" charset="0"/>
                        </a:rPr>
                        <m:t>𝑎</m:t>
                      </m:r>
                      <m:r>
                        <a:rPr lang="en-AU" sz="2400" b="0" i="1" smtClean="0">
                          <a:latin typeface="Cambria Math" charset="0"/>
                        </a:rPr>
                        <m:t>=1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7767" y="5187008"/>
                <a:ext cx="818044" cy="369332"/>
              </a:xfrm>
              <a:prstGeom prst="rect">
                <a:avLst/>
              </a:prstGeom>
              <a:blipFill rotWithShape="0">
                <a:blip r:embed="rId7"/>
                <a:stretch>
                  <a:fillRect l="-5224" r="-8209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2579561" y="5598111"/>
                <a:ext cx="245862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AU" sz="2400" b="0" i="1" smtClean="0">
                              <a:latin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AU" sz="24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AU" sz="2400" b="0" i="1" smtClean="0">
                                  <a:latin typeface="Cambria Math" charset="0"/>
                                </a:rPr>
                                <m:t>𝑦</m:t>
                              </m:r>
                              <m:r>
                                <a:rPr lang="en-AU" sz="2400" b="0" i="1" smtClean="0">
                                  <a:latin typeface="Cambria Math" charset="0"/>
                                </a:rPr>
                                <m:t>−1</m:t>
                              </m:r>
                            </m:e>
                          </m:d>
                        </m:e>
                        <m:sup>
                          <m:r>
                            <a:rPr lang="en-AU" sz="2400" b="0" i="1" smtClean="0">
                              <a:latin typeface="Cambria Math" charset="0"/>
                            </a:rPr>
                            <m:t>2</m:t>
                          </m:r>
                        </m:sup>
                      </m:sSup>
                      <m:r>
                        <a:rPr lang="en-AU" sz="2400" b="0" i="1" smtClean="0">
                          <a:latin typeface="Cambria Math" charset="0"/>
                        </a:rPr>
                        <m:t>=4</m:t>
                      </m:r>
                      <m:r>
                        <a:rPr lang="en-AU" sz="2400" b="0" i="1" smtClean="0">
                          <a:latin typeface="Cambria Math" charset="0"/>
                        </a:rPr>
                        <m:t>𝑥</m:t>
                      </m:r>
                      <m:r>
                        <a:rPr lang="en-AU" sz="2400" b="0" i="1" smtClean="0">
                          <a:latin typeface="Cambria Math" charset="0"/>
                        </a:rPr>
                        <m:t>−8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9561" y="5598111"/>
                <a:ext cx="2458622" cy="369332"/>
              </a:xfrm>
              <a:prstGeom prst="rect">
                <a:avLst/>
              </a:prstGeom>
              <a:blipFill rotWithShape="0">
                <a:blip r:embed="rId8"/>
                <a:stretch>
                  <a:fillRect r="-2730" b="-229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9904410" y="2466402"/>
                <a:ext cx="91101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800" b="0" i="1" smtClean="0">
                          <a:latin typeface="Cambria Math" charset="0"/>
                        </a:rPr>
                        <m:t>(3, 3)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4410" y="2466402"/>
                <a:ext cx="911019" cy="430887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Multiply 11"/>
          <p:cNvSpPr/>
          <p:nvPr/>
        </p:nvSpPr>
        <p:spPr>
          <a:xfrm>
            <a:off x="9581002" y="2331889"/>
            <a:ext cx="430887" cy="430887"/>
          </a:xfrm>
          <a:prstGeom prst="mathMultiply">
            <a:avLst>
              <a:gd name="adj1" fmla="val 255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668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2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845734"/>
                <a:ext cx="6675120" cy="3771295"/>
              </a:xfrm>
            </p:spPr>
            <p:txBody>
              <a:bodyPr>
                <a:normAutofit/>
              </a:bodyPr>
              <a:lstStyle/>
              <a:p>
                <a:r>
                  <a:rPr lang="en-US" sz="2800" dirty="0" smtClean="0"/>
                  <a:t>The focus of the parabola is at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charset="0"/>
                      </a:rPr>
                      <m:t>(6, 0)</m:t>
                    </m:r>
                  </m:oMath>
                </a14:m>
                <a:r>
                  <a:rPr lang="en-US" sz="2800" dirty="0" smtClean="0"/>
                  <a:t> and the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charset="0"/>
                      </a:rPr>
                      <m:t>𝑦</m:t>
                    </m:r>
                  </m:oMath>
                </a14:m>
                <a:r>
                  <a:rPr lang="en-US" sz="2800" dirty="0" smtClean="0"/>
                  <a:t>-axis serves as the </a:t>
                </a:r>
                <a:r>
                  <a:rPr lang="en-US" sz="2800" dirty="0" err="1" smtClean="0"/>
                  <a:t>directrix</a:t>
                </a:r>
                <a:r>
                  <a:rPr lang="en-US" sz="2800" dirty="0" smtClean="0"/>
                  <a:t>. What is the equation of the parabola? </a:t>
                </a:r>
              </a:p>
              <a:p>
                <a:endParaRPr lang="en-US" sz="1100" dirty="0"/>
              </a:p>
              <a:p>
                <a:r>
                  <a:rPr lang="en-US" sz="2800" dirty="0" smtClean="0"/>
                  <a:t>The origin of the parabola sits halfway between the focus and the </a:t>
                </a:r>
                <a:r>
                  <a:rPr lang="en-US" sz="2800" dirty="0" err="1" smtClean="0"/>
                  <a:t>directrix</a:t>
                </a:r>
                <a:r>
                  <a:rPr lang="en-US" sz="2800" dirty="0" smtClean="0"/>
                  <a:t>: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charset="0"/>
                      </a:rPr>
                      <m:t>(3, 0)</m:t>
                    </m:r>
                  </m:oMath>
                </a14:m>
                <a:endParaRPr lang="en-US" sz="2800" dirty="0" smtClean="0"/>
              </a:p>
              <a:p>
                <a:endParaRPr lang="en-US" sz="900" dirty="0"/>
              </a:p>
              <a:p>
                <a:r>
                  <a:rPr lang="en-US" sz="2800" dirty="0" smtClean="0"/>
                  <a:t>The distance to the focus from the origin is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charset="0"/>
                      </a:rPr>
                      <m:t>𝑎</m:t>
                    </m:r>
                    <m:r>
                      <a:rPr lang="en-US" sz="2800" i="1" dirty="0" smtClean="0">
                        <a:latin typeface="Cambria Math" charset="0"/>
                      </a:rPr>
                      <m:t>=3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845734"/>
                <a:ext cx="6675120" cy="3771295"/>
              </a:xfrm>
              <a:blipFill rotWithShape="0">
                <a:blip r:embed="rId2"/>
                <a:stretch>
                  <a:fillRect l="-1826" t="-2751" r="-21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3080132" y="5401585"/>
                <a:ext cx="271394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AU" sz="2800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AU" sz="2800" b="0" i="1" smtClean="0">
                              <a:latin typeface="Cambria Math" charset="0"/>
                            </a:rPr>
                            <m:t>𝑦</m:t>
                          </m:r>
                        </m:e>
                        <m:sup>
                          <m:r>
                            <a:rPr lang="en-AU" sz="2800" b="0" i="1" smtClean="0">
                              <a:latin typeface="Cambria Math" charset="0"/>
                            </a:rPr>
                            <m:t>2</m:t>
                          </m:r>
                        </m:sup>
                      </m:sSup>
                      <m:r>
                        <a:rPr lang="en-AU" sz="2800" b="0" i="1" smtClean="0">
                          <a:latin typeface="Cambria Math" charset="0"/>
                        </a:rPr>
                        <m:t>=4×3(</m:t>
                      </m:r>
                      <m:r>
                        <a:rPr lang="en-AU" sz="2800" b="0" i="1" smtClean="0">
                          <a:latin typeface="Cambria Math" charset="0"/>
                        </a:rPr>
                        <m:t>𝑥</m:t>
                      </m:r>
                      <m:r>
                        <a:rPr lang="en-AU" sz="2800" b="0" i="1" smtClean="0">
                          <a:latin typeface="Cambria Math" charset="0"/>
                        </a:rPr>
                        <m:t>−3)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0132" y="5401585"/>
                <a:ext cx="2713948" cy="43088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9732" y="1737360"/>
            <a:ext cx="4692268" cy="461985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3080132" y="5811836"/>
                <a:ext cx="235808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AU" sz="2800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AU" sz="2800" b="0" i="1" smtClean="0">
                              <a:latin typeface="Cambria Math" charset="0"/>
                            </a:rPr>
                            <m:t>𝑦</m:t>
                          </m:r>
                        </m:e>
                        <m:sup>
                          <m:r>
                            <a:rPr lang="en-AU" sz="2800" b="0" i="1" smtClean="0">
                              <a:latin typeface="Cambria Math" charset="0"/>
                            </a:rPr>
                            <m:t>2</m:t>
                          </m:r>
                        </m:sup>
                      </m:sSup>
                      <m:r>
                        <a:rPr lang="en-AU" sz="2800" b="0" i="1" smtClean="0">
                          <a:latin typeface="Cambria Math" charset="0"/>
                        </a:rPr>
                        <m:t>=12</m:t>
                      </m:r>
                      <m:r>
                        <a:rPr lang="en-AU" sz="2800" b="0" i="1" smtClean="0">
                          <a:latin typeface="Cambria Math" charset="0"/>
                        </a:rPr>
                        <m:t>𝑥</m:t>
                      </m:r>
                      <m:r>
                        <a:rPr lang="en-AU" sz="2800" b="0" i="1" smtClean="0">
                          <a:latin typeface="Cambria Math" charset="0"/>
                        </a:rPr>
                        <m:t>−36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0132" y="5811836"/>
                <a:ext cx="2358081" cy="430887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23180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Conic Sections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2070846"/>
            <a:ext cx="10058400" cy="3798247"/>
          </a:xfrm>
        </p:spPr>
        <p:txBody>
          <a:bodyPr>
            <a:noAutofit/>
          </a:bodyPr>
          <a:lstStyle/>
          <a:p>
            <a:r>
              <a:rPr lang="en-US" sz="2800" dirty="0" smtClean="0"/>
              <a:t>Conic sections (or “conics”) are </a:t>
            </a:r>
            <a:r>
              <a:rPr lang="en-US" sz="2800" dirty="0" smtClean="0"/>
              <a:t>special </a:t>
            </a:r>
            <a:r>
              <a:rPr lang="en-US" sz="2800" dirty="0" smtClean="0"/>
              <a:t>equations that are not functions</a:t>
            </a:r>
          </a:p>
          <a:p>
            <a:r>
              <a:rPr lang="en-US" sz="2800" dirty="0" smtClean="0"/>
              <a:t>They all can be made from cutting cones, hence the name</a:t>
            </a:r>
          </a:p>
          <a:p>
            <a:r>
              <a:rPr lang="en-US" sz="2800" dirty="0" smtClean="0"/>
              <a:t>There are 3 (or 4) types:</a:t>
            </a:r>
          </a:p>
          <a:p>
            <a:r>
              <a:rPr lang="en-US" sz="2800" dirty="0"/>
              <a:t> </a:t>
            </a:r>
            <a:r>
              <a:rPr lang="en-US" sz="2800" dirty="0" smtClean="0"/>
              <a:t>   Ellipses (circles are a special case)</a:t>
            </a:r>
          </a:p>
          <a:p>
            <a:r>
              <a:rPr lang="en-US" sz="2800" dirty="0"/>
              <a:t> </a:t>
            </a:r>
            <a:r>
              <a:rPr lang="en-US" sz="2800" dirty="0" smtClean="0"/>
              <a:t>   Hyperbolas</a:t>
            </a:r>
          </a:p>
          <a:p>
            <a:r>
              <a:rPr lang="en-US" sz="2800" dirty="0"/>
              <a:t> </a:t>
            </a:r>
            <a:r>
              <a:rPr lang="en-US" sz="2800" dirty="0" smtClean="0"/>
              <a:t>   Parabolas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84160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Prove that </a:t>
            </a:r>
          </a:p>
          <a:p>
            <a:endParaRPr lang="en-US" sz="2800" dirty="0" smtClean="0"/>
          </a:p>
          <a:p>
            <a:r>
              <a:rPr lang="en-US" sz="2800" dirty="0" smtClean="0"/>
              <a:t>are the parametric form of a parabola.</a:t>
            </a: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4715724" y="2009308"/>
                <a:ext cx="1908279" cy="8617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800" b="0" i="1" smtClean="0">
                          <a:latin typeface="Cambria Math" charset="0"/>
                        </a:rPr>
                        <m:t>𝑥</m:t>
                      </m:r>
                      <m:r>
                        <a:rPr lang="en-AU" sz="2800" b="0" i="1" smtClean="0">
                          <a:latin typeface="Cambria Math" charset="0"/>
                        </a:rPr>
                        <m:t>=</m:t>
                      </m:r>
                      <m:r>
                        <a:rPr lang="en-AU" sz="2800" b="0" i="1" smtClean="0">
                          <a:latin typeface="Cambria Math" charset="0"/>
                        </a:rPr>
                        <m:t>𝑎</m:t>
                      </m:r>
                      <m:sSup>
                        <m:sSupPr>
                          <m:ctrlPr>
                            <a:rPr lang="en-AU" sz="2800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AU" sz="2800" b="0" i="1" smtClean="0">
                              <a:latin typeface="Cambria Math" charset="0"/>
                            </a:rPr>
                            <m:t>𝑡</m:t>
                          </m:r>
                        </m:e>
                        <m:sup>
                          <m:r>
                            <a:rPr lang="en-AU" sz="2800" b="0" i="1" smtClean="0">
                              <a:latin typeface="Cambria Math" charset="0"/>
                            </a:rPr>
                            <m:t>2</m:t>
                          </m:r>
                        </m:sup>
                      </m:sSup>
                      <m:r>
                        <a:rPr lang="en-AU" sz="2800" b="0" i="1" smtClean="0">
                          <a:latin typeface="Cambria Math" charset="0"/>
                        </a:rPr>
                        <m:t>+</m:t>
                      </m:r>
                      <m:r>
                        <a:rPr lang="en-AU" sz="2800" b="0" i="1" smtClean="0">
                          <a:latin typeface="Cambria Math" charset="0"/>
                        </a:rPr>
                        <m:t>𝑏</m:t>
                      </m:r>
                    </m:oMath>
                  </m:oMathPara>
                </a14:m>
                <a:endParaRPr lang="en-US" sz="280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800" b="0" i="1" smtClean="0">
                          <a:latin typeface="Cambria Math" charset="0"/>
                        </a:rPr>
                        <m:t>𝑦</m:t>
                      </m:r>
                      <m:r>
                        <a:rPr lang="en-AU" sz="2800" b="0" i="1" smtClean="0">
                          <a:latin typeface="Cambria Math" charset="0"/>
                        </a:rPr>
                        <m:t>=2</m:t>
                      </m:r>
                      <m:r>
                        <a:rPr lang="en-AU" sz="2800" b="0" i="1" smtClean="0">
                          <a:latin typeface="Cambria Math" charset="0"/>
                        </a:rPr>
                        <m:t>𝑎𝑡</m:t>
                      </m:r>
                      <m:r>
                        <a:rPr lang="en-AU" sz="2800" b="0" i="1" smtClean="0">
                          <a:latin typeface="Cambria Math" charset="0"/>
                        </a:rPr>
                        <m:t>+</m:t>
                      </m:r>
                      <m:r>
                        <a:rPr lang="en-AU" sz="2800" b="0" i="1" smtClean="0">
                          <a:latin typeface="Cambria Math" charset="0"/>
                        </a:rPr>
                        <m:t>𝑐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5724" y="2009308"/>
                <a:ext cx="1908279" cy="861774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522143" y="4145977"/>
                <a:ext cx="1509131" cy="7377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800" i="1" smtClean="0">
                          <a:latin typeface="Cambria Math" charset="0"/>
                        </a:rPr>
                        <m:t>𝑡</m:t>
                      </m:r>
                      <m:r>
                        <a:rPr lang="en-AU" sz="28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AU" sz="28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AU" sz="2800" b="0" i="1" smtClean="0">
                              <a:latin typeface="Cambria Math" charset="0"/>
                            </a:rPr>
                            <m:t>𝑦</m:t>
                          </m:r>
                          <m:r>
                            <a:rPr lang="en-AU" sz="2800" b="0" i="1" smtClean="0">
                              <a:latin typeface="Cambria Math" charset="0"/>
                            </a:rPr>
                            <m:t>−</m:t>
                          </m:r>
                          <m:r>
                            <a:rPr lang="en-AU" sz="2800" b="0" i="1" smtClean="0">
                              <a:latin typeface="Cambria Math" charset="0"/>
                            </a:rPr>
                            <m:t>𝑐</m:t>
                          </m:r>
                        </m:num>
                        <m:den>
                          <m:r>
                            <a:rPr lang="en-AU" sz="2800" b="0" i="1" smtClean="0">
                              <a:latin typeface="Cambria Math" charset="0"/>
                            </a:rPr>
                            <m:t>2</m:t>
                          </m:r>
                          <m:r>
                            <a:rPr lang="en-AU" sz="2800" b="0" i="1" smtClean="0">
                              <a:latin typeface="Cambria Math" charset="0"/>
                            </a:rPr>
                            <m:t>𝑎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2143" y="4145977"/>
                <a:ext cx="1509131" cy="73770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522143" y="5156368"/>
                <a:ext cx="2978188" cy="8227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800" i="1" smtClean="0">
                          <a:latin typeface="Cambria Math" charset="0"/>
                        </a:rPr>
                        <m:t>𝑥</m:t>
                      </m:r>
                      <m:r>
                        <a:rPr lang="en-AU" sz="2800" b="0" i="1" smtClean="0">
                          <a:latin typeface="Cambria Math" charset="0"/>
                        </a:rPr>
                        <m:t>=</m:t>
                      </m:r>
                      <m:r>
                        <a:rPr lang="en-AU" sz="2800" b="0" i="1" smtClean="0">
                          <a:latin typeface="Cambria Math" charset="0"/>
                        </a:rPr>
                        <m:t>𝑎</m:t>
                      </m:r>
                      <m:sSup>
                        <m:sSupPr>
                          <m:ctrlPr>
                            <a:rPr lang="en-AU" sz="2800" b="0" i="1" smtClean="0">
                              <a:latin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AU" sz="28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AU" sz="2800" b="0" i="1" smtClean="0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AU" sz="2800" b="0" i="1" smtClean="0">
                                      <a:latin typeface="Cambria Math" charset="0"/>
                                    </a:rPr>
                                    <m:t>𝑦</m:t>
                                  </m:r>
                                  <m:r>
                                    <a:rPr lang="en-AU" sz="2800" b="0" i="1" smtClean="0">
                                      <a:latin typeface="Cambria Math" charset="0"/>
                                    </a:rPr>
                                    <m:t>−</m:t>
                                  </m:r>
                                  <m:r>
                                    <a:rPr lang="en-AU" sz="2800" b="0" i="1" smtClean="0">
                                      <a:latin typeface="Cambria Math" charset="0"/>
                                    </a:rPr>
                                    <m:t>𝑐</m:t>
                                  </m:r>
                                </m:num>
                                <m:den>
                                  <m:r>
                                    <a:rPr lang="en-AU" sz="2800" b="0" i="1" smtClean="0">
                                      <a:latin typeface="Cambria Math" charset="0"/>
                                    </a:rPr>
                                    <m:t>2</m:t>
                                  </m:r>
                                  <m:r>
                                    <a:rPr lang="en-AU" sz="2800" b="0" i="1" smtClean="0">
                                      <a:latin typeface="Cambria Math" charset="0"/>
                                    </a:rPr>
                                    <m:t>𝑎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AU" sz="2800" b="0" i="1" smtClean="0">
                              <a:latin typeface="Cambria Math" charset="0"/>
                            </a:rPr>
                            <m:t>2</m:t>
                          </m:r>
                        </m:sup>
                      </m:sSup>
                      <m:r>
                        <a:rPr lang="en-AU" sz="2800" b="0" i="1" smtClean="0">
                          <a:latin typeface="Cambria Math" charset="0"/>
                        </a:rPr>
                        <m:t>+</m:t>
                      </m:r>
                      <m:r>
                        <a:rPr lang="en-AU" sz="2800" b="0" i="1" smtClean="0">
                          <a:latin typeface="Cambria Math" charset="0"/>
                        </a:rPr>
                        <m:t>𝑏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2143" y="5156368"/>
                <a:ext cx="2978188" cy="822789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6405869" y="4082562"/>
                <a:ext cx="3222356" cy="8645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800" b="0" i="1" smtClean="0">
                          <a:latin typeface="Cambria Math" charset="0"/>
                        </a:rPr>
                        <m:t>(</m:t>
                      </m:r>
                      <m:r>
                        <a:rPr lang="en-AU" sz="2800" i="1" smtClean="0">
                          <a:latin typeface="Cambria Math" charset="0"/>
                        </a:rPr>
                        <m:t>𝑥</m:t>
                      </m:r>
                      <m:r>
                        <a:rPr lang="en-AU" sz="2800" b="0" i="1" smtClean="0">
                          <a:latin typeface="Cambria Math" charset="0"/>
                        </a:rPr>
                        <m:t>−</m:t>
                      </m:r>
                      <m:r>
                        <a:rPr lang="en-AU" sz="2800" b="0" i="1" smtClean="0">
                          <a:latin typeface="Cambria Math" charset="0"/>
                        </a:rPr>
                        <m:t>𝑏</m:t>
                      </m:r>
                      <m:r>
                        <a:rPr lang="en-AU" sz="2800" b="0" i="1" smtClean="0">
                          <a:latin typeface="Cambria Math" charset="0"/>
                        </a:rPr>
                        <m:t>)=</m:t>
                      </m:r>
                      <m:r>
                        <a:rPr lang="en-AU" sz="2800" b="0" i="1" smtClean="0">
                          <a:latin typeface="Cambria Math" charset="0"/>
                        </a:rPr>
                        <m:t>𝑎</m:t>
                      </m:r>
                      <m:f>
                        <m:fPr>
                          <m:ctrlPr>
                            <a:rPr lang="en-AU" sz="2800" b="0" i="1" smtClean="0">
                              <a:latin typeface="Cambria Math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AU" sz="2800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AU" sz="2800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AU" sz="2800" b="0" i="1" smtClean="0">
                                      <a:latin typeface="Cambria Math" charset="0"/>
                                    </a:rPr>
                                    <m:t>𝑦</m:t>
                                  </m:r>
                                  <m:r>
                                    <a:rPr lang="en-AU" sz="2800" b="0" i="1" smtClean="0">
                                      <a:latin typeface="Cambria Math" charset="0"/>
                                    </a:rPr>
                                    <m:t>−</m:t>
                                  </m:r>
                                  <m:r>
                                    <a:rPr lang="en-AU" sz="2800" b="0" i="1" smtClean="0">
                                      <a:latin typeface="Cambria Math" charset="0"/>
                                    </a:rPr>
                                    <m:t>𝑐</m:t>
                                  </m:r>
                                </m:e>
                              </m:d>
                            </m:e>
                            <m:sup>
                              <m:r>
                                <a:rPr lang="en-AU" sz="2800" b="0" i="1" smtClean="0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AU" sz="2800" b="0" i="1" smtClean="0">
                              <a:latin typeface="Cambria Math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AU" sz="2800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AU" sz="2800" b="0" i="1" smtClean="0">
                                  <a:latin typeface="Cambria Math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AU" sz="2800" b="0" i="1" smtClean="0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5869" y="4082562"/>
                <a:ext cx="3222356" cy="86453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6035636" y="5352320"/>
                <a:ext cx="336130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800" b="0" i="1" smtClean="0">
                          <a:latin typeface="Cambria Math" charset="0"/>
                        </a:rPr>
                        <m:t>4</m:t>
                      </m:r>
                      <m:r>
                        <a:rPr lang="en-AU" sz="2800" b="0" i="1" smtClean="0">
                          <a:latin typeface="Cambria Math" charset="0"/>
                        </a:rPr>
                        <m:t>𝑎</m:t>
                      </m:r>
                      <m:r>
                        <a:rPr lang="en-AU" sz="2800" b="0" i="1" smtClean="0">
                          <a:latin typeface="Cambria Math" charset="0"/>
                        </a:rPr>
                        <m:t>(</m:t>
                      </m:r>
                      <m:r>
                        <a:rPr lang="en-AU" sz="2800" i="1" smtClean="0">
                          <a:latin typeface="Cambria Math" charset="0"/>
                        </a:rPr>
                        <m:t>𝑥</m:t>
                      </m:r>
                      <m:r>
                        <a:rPr lang="en-AU" sz="2800" b="0" i="1" smtClean="0">
                          <a:latin typeface="Cambria Math" charset="0"/>
                        </a:rPr>
                        <m:t>−</m:t>
                      </m:r>
                      <m:r>
                        <a:rPr lang="en-AU" sz="2800" b="0" i="1" smtClean="0">
                          <a:latin typeface="Cambria Math" charset="0"/>
                        </a:rPr>
                        <m:t>𝑏</m:t>
                      </m:r>
                      <m:r>
                        <a:rPr lang="en-AU" sz="2800" b="0" i="1" smtClean="0">
                          <a:latin typeface="Cambria Math" charset="0"/>
                        </a:rPr>
                        <m:t>)=</m:t>
                      </m:r>
                      <m:sSup>
                        <m:sSupPr>
                          <m:ctrlPr>
                            <a:rPr lang="en-AU" sz="2800" b="0" i="1" smtClean="0">
                              <a:latin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AU" sz="28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AU" sz="2800" b="0" i="1" smtClean="0">
                                  <a:latin typeface="Cambria Math" charset="0"/>
                                </a:rPr>
                                <m:t>𝑦</m:t>
                              </m:r>
                              <m:r>
                                <a:rPr lang="en-AU" sz="2800" b="0" i="1" smtClean="0">
                                  <a:latin typeface="Cambria Math" charset="0"/>
                                </a:rPr>
                                <m:t>−</m:t>
                              </m:r>
                              <m:r>
                                <a:rPr lang="en-AU" sz="2800" b="0" i="1" smtClean="0">
                                  <a:latin typeface="Cambria Math" charset="0"/>
                                </a:rPr>
                                <m:t>𝑐</m:t>
                              </m:r>
                            </m:e>
                          </m:d>
                        </m:e>
                        <m:sup>
                          <m:r>
                            <a:rPr lang="en-AU" sz="2800" b="0" i="1" smtClean="0">
                              <a:latin typeface="Cambria Math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5636" y="5352320"/>
                <a:ext cx="3361305" cy="430887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00347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Practice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2800" dirty="0" smtClean="0"/>
          </a:p>
          <a:p>
            <a:r>
              <a:rPr lang="en-US" sz="2800" dirty="0" smtClean="0"/>
              <a:t>Delta Workbook</a:t>
            </a:r>
          </a:p>
          <a:p>
            <a:r>
              <a:rPr lang="en-US" sz="2800" dirty="0"/>
              <a:t> </a:t>
            </a:r>
            <a:r>
              <a:rPr lang="en-US" sz="2800" dirty="0" smtClean="0"/>
              <a:t>   Exercises 37.1 – 37.6, pages 358-374</a:t>
            </a:r>
          </a:p>
          <a:p>
            <a:r>
              <a:rPr lang="en-US" sz="2800" dirty="0" smtClean="0"/>
              <a:t>Workbook</a:t>
            </a:r>
          </a:p>
          <a:p>
            <a:r>
              <a:rPr lang="en-US" sz="2800" dirty="0"/>
              <a:t> </a:t>
            </a:r>
            <a:r>
              <a:rPr lang="en-US" sz="2800" dirty="0" smtClean="0"/>
              <a:t>   Conics are used as applications in several sections</a:t>
            </a:r>
          </a:p>
          <a:p>
            <a:r>
              <a:rPr lang="en-US" sz="2800" dirty="0"/>
              <a:t> </a:t>
            </a:r>
            <a:r>
              <a:rPr lang="en-US" sz="2800" dirty="0" smtClean="0"/>
              <a:t>   You are not expected to be able to do all of these applications now</a:t>
            </a:r>
          </a:p>
          <a:p>
            <a:r>
              <a:rPr lang="en-US" sz="2800" dirty="0"/>
              <a:t> </a:t>
            </a:r>
            <a:r>
              <a:rPr lang="en-US" sz="2800" dirty="0" smtClean="0"/>
              <a:t>   Pages 32-35, 47-55, 217-219, 227-232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76486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 Now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2133600"/>
            <a:ext cx="10058400" cy="3879273"/>
          </a:xfrm>
        </p:spPr>
        <p:txBody>
          <a:bodyPr>
            <a:normAutofit/>
          </a:bodyPr>
          <a:lstStyle/>
          <a:p>
            <a:r>
              <a:rPr lang="en-US" sz="2800" dirty="0" smtClean="0"/>
              <a:t>Any Questions?</a:t>
            </a:r>
          </a:p>
          <a:p>
            <a:pPr>
              <a:lnSpc>
                <a:spcPct val="150000"/>
              </a:lnSpc>
            </a:pPr>
            <a:r>
              <a:rPr lang="en-US" sz="2800" dirty="0" smtClean="0"/>
              <a:t>Delta </a:t>
            </a:r>
            <a:r>
              <a:rPr lang="en-US" sz="2800" dirty="0"/>
              <a:t>Workbook</a:t>
            </a:r>
          </a:p>
          <a:p>
            <a:r>
              <a:rPr lang="en-US" sz="2800" dirty="0"/>
              <a:t>    Exercise </a:t>
            </a:r>
            <a:r>
              <a:rPr lang="en-US" sz="2800" dirty="0" smtClean="0"/>
              <a:t>37.1-37.6</a:t>
            </a:r>
            <a:endParaRPr lang="en-US" sz="2800" dirty="0"/>
          </a:p>
          <a:p>
            <a:pPr>
              <a:lnSpc>
                <a:spcPct val="150000"/>
              </a:lnSpc>
            </a:pPr>
            <a:r>
              <a:rPr lang="en-US" sz="2800" dirty="0"/>
              <a:t>Workbook</a:t>
            </a:r>
          </a:p>
          <a:p>
            <a:r>
              <a:rPr lang="en-US" sz="2800"/>
              <a:t>    </a:t>
            </a:r>
            <a:r>
              <a:rPr lang="en-US" sz="2800" smtClean="0"/>
              <a:t>Some of pages 32-35, 47-55, 217-219, 227-232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557094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5527" y="1800114"/>
            <a:ext cx="1712693" cy="59923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384215" y="2697372"/>
            <a:ext cx="545531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This work is licensed under a Creative Commons Attribution-NonCommercial-ShareAlike 4.0 International License.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384215" y="5360418"/>
            <a:ext cx="545531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 smtClean="0"/>
              <a:t>Aaron </a:t>
            </a:r>
            <a:r>
              <a:rPr lang="en-GB" sz="2800" dirty="0" err="1" smtClean="0"/>
              <a:t>Stockdill</a:t>
            </a:r>
            <a:endParaRPr lang="en-GB" sz="2800" dirty="0"/>
          </a:p>
          <a:p>
            <a:pPr algn="ctr"/>
            <a:r>
              <a:rPr lang="en-GB" sz="2800" dirty="0" smtClean="0"/>
              <a:t>2016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185765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Conic Sections – Circles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30" r="24213"/>
          <a:stretch/>
        </p:blipFill>
        <p:spPr>
          <a:xfrm>
            <a:off x="7091082" y="1742400"/>
            <a:ext cx="4069977" cy="4591722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097280" y="1882588"/>
                <a:ext cx="6129785" cy="31085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 smtClean="0"/>
                  <a:t>The equation is of the form</a:t>
                </a:r>
              </a:p>
              <a:p>
                <a:endParaRPr lang="en-US" sz="2800" dirty="0" smtClean="0"/>
              </a:p>
              <a:p>
                <a:endParaRPr lang="en-US" sz="2800" dirty="0"/>
              </a:p>
              <a:p>
                <a:r>
                  <a:rPr lang="en-US" sz="2800" dirty="0" smtClean="0"/>
                  <a:t>where the center is at </a:t>
                </a:r>
                <a14:m>
                  <m:oMath xmlns:m="http://schemas.openxmlformats.org/officeDocument/2006/math">
                    <m:r>
                      <a:rPr lang="en-AU" sz="2800" b="0" i="1" smtClean="0">
                        <a:latin typeface="Cambria Math" charset="0"/>
                      </a:rPr>
                      <m:t>(</m:t>
                    </m:r>
                    <m:r>
                      <a:rPr lang="en-AU" sz="2800" b="0" i="1" smtClean="0">
                        <a:latin typeface="Cambria Math" charset="0"/>
                      </a:rPr>
                      <m:t>𝑎</m:t>
                    </m:r>
                    <m:r>
                      <a:rPr lang="en-AU" sz="2800" b="0" i="1" smtClean="0">
                        <a:latin typeface="Cambria Math" charset="0"/>
                      </a:rPr>
                      <m:t>, </m:t>
                    </m:r>
                    <m:r>
                      <a:rPr lang="en-AU" sz="2800" b="0" i="1" smtClean="0">
                        <a:latin typeface="Cambria Math" charset="0"/>
                      </a:rPr>
                      <m:t>𝑏</m:t>
                    </m:r>
                    <m:r>
                      <a:rPr lang="en-AU" sz="2800" b="0" i="1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800" dirty="0" smtClean="0"/>
                  <a:t> and the radius is </a:t>
                </a:r>
                <a14:m>
                  <m:oMath xmlns:m="http://schemas.openxmlformats.org/officeDocument/2006/math">
                    <m:r>
                      <a:rPr lang="en-AU" sz="2800" b="0" i="1" smtClean="0">
                        <a:latin typeface="Cambria Math" charset="0"/>
                      </a:rPr>
                      <m:t>𝑟</m:t>
                    </m:r>
                  </m:oMath>
                </a14:m>
                <a:r>
                  <a:rPr lang="en-US" sz="2800" dirty="0" smtClean="0"/>
                  <a:t>.</a:t>
                </a:r>
              </a:p>
              <a:p>
                <a:endParaRPr lang="en-US" sz="2800" dirty="0" smtClean="0"/>
              </a:p>
              <a:p>
                <a:endParaRPr lang="en-US" sz="28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280" y="1882588"/>
                <a:ext cx="6129785" cy="3108543"/>
              </a:xfrm>
              <a:prstGeom prst="rect">
                <a:avLst/>
              </a:prstGeom>
              <a:blipFill rotWithShape="0">
                <a:blip r:embed="rId3"/>
                <a:stretch>
                  <a:fillRect l="-1988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409713" y="2578779"/>
                <a:ext cx="336893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AU" sz="2400" b="0" i="1" smtClean="0">
                              <a:latin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AU" sz="24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AU" sz="2400" b="0" i="1" smtClean="0">
                                  <a:latin typeface="Cambria Math" charset="0"/>
                                </a:rPr>
                                <m:t>𝑥</m:t>
                              </m:r>
                              <m:r>
                                <a:rPr lang="en-AU" sz="2400" b="0" i="1" smtClean="0">
                                  <a:latin typeface="Cambria Math" charset="0"/>
                                </a:rPr>
                                <m:t>−</m:t>
                              </m:r>
                              <m:r>
                                <a:rPr lang="en-AU" sz="2400" b="0" i="1" smtClean="0">
                                  <a:latin typeface="Cambria Math" charset="0"/>
                                </a:rPr>
                                <m:t>𝑎</m:t>
                              </m:r>
                            </m:e>
                          </m:d>
                        </m:e>
                        <m:sup>
                          <m:r>
                            <a:rPr lang="en-AU" sz="2400" b="0" i="1" smtClean="0">
                              <a:latin typeface="Cambria Math" charset="0"/>
                            </a:rPr>
                            <m:t>2</m:t>
                          </m:r>
                        </m:sup>
                      </m:sSup>
                      <m:r>
                        <a:rPr lang="en-AU" sz="2400" b="0" i="1" smtClean="0">
                          <a:latin typeface="Cambria Math" charset="0"/>
                        </a:rPr>
                        <m:t>+</m:t>
                      </m:r>
                      <m:sSup>
                        <m:sSupPr>
                          <m:ctrlPr>
                            <a:rPr lang="en-AU" sz="2400" b="0" i="1" smtClean="0">
                              <a:latin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AU" sz="24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AU" sz="2400" b="0" i="1" smtClean="0">
                                  <a:latin typeface="Cambria Math" charset="0"/>
                                </a:rPr>
                                <m:t>𝑦</m:t>
                              </m:r>
                              <m:r>
                                <a:rPr lang="en-AU" sz="2400" b="0" i="1" smtClean="0">
                                  <a:latin typeface="Cambria Math" charset="0"/>
                                </a:rPr>
                                <m:t>−</m:t>
                              </m:r>
                              <m:r>
                                <a:rPr lang="en-AU" sz="2400" b="0" i="1" smtClean="0">
                                  <a:latin typeface="Cambria Math" charset="0"/>
                                </a:rPr>
                                <m:t>𝑏</m:t>
                              </m:r>
                            </m:e>
                          </m:d>
                        </m:e>
                        <m:sup>
                          <m:r>
                            <a:rPr lang="en-AU" sz="2400" b="0" i="1" smtClean="0">
                              <a:latin typeface="Cambria Math" charset="0"/>
                            </a:rPr>
                            <m:t>2</m:t>
                          </m:r>
                        </m:sup>
                      </m:sSup>
                      <m:r>
                        <a:rPr lang="en-AU" sz="2400" b="0" i="1" smtClean="0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AU" sz="2400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AU" sz="2400" b="0" i="1" smtClean="0">
                              <a:latin typeface="Cambria Math" charset="0"/>
                            </a:rPr>
                            <m:t>𝑟</m:t>
                          </m:r>
                        </m:e>
                        <m:sup>
                          <m:r>
                            <a:rPr lang="en-AU" sz="2400" b="0" i="1" smtClean="0">
                              <a:latin typeface="Cambria Math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AU" sz="2400" b="0" dirty="0" smtClean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9713" y="2578779"/>
                <a:ext cx="3368936" cy="369332"/>
              </a:xfrm>
              <a:prstGeom prst="rect">
                <a:avLst/>
              </a:prstGeom>
              <a:blipFill rotWithShape="0">
                <a:blip r:embed="rId4"/>
                <a:stretch>
                  <a:fillRect r="-181" b="-229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2235" y="3855902"/>
            <a:ext cx="2423891" cy="238193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97280" y="4164377"/>
            <a:ext cx="6191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The parametric form of the equation 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2893210" y="4799013"/>
                <a:ext cx="2401940" cy="8617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800" b="0" i="1" smtClean="0">
                          <a:latin typeface="Cambria Math" charset="0"/>
                        </a:rPr>
                        <m:t>𝑥</m:t>
                      </m:r>
                      <m:r>
                        <a:rPr lang="en-AU" sz="2800" b="0" i="1" smtClean="0">
                          <a:latin typeface="Cambria Math" charset="0"/>
                        </a:rPr>
                        <m:t>=</m:t>
                      </m:r>
                      <m:r>
                        <a:rPr lang="en-AU" sz="2800" b="0" i="1" smtClean="0">
                          <a:latin typeface="Cambria Math" charset="0"/>
                        </a:rPr>
                        <m:t>𝑟</m:t>
                      </m:r>
                      <m:func>
                        <m:funcPr>
                          <m:ctrlPr>
                            <a:rPr lang="en-AU" sz="2800" b="0" i="1" smtClean="0">
                              <a:latin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AU" sz="2800" b="0" i="0" smtClean="0">
                              <a:latin typeface="Cambria Math" charset="0"/>
                            </a:rPr>
                            <m:t>cos</m:t>
                          </m:r>
                        </m:fName>
                        <m:e>
                          <m:r>
                            <a:rPr lang="en-AU" sz="2800" b="0" i="1" smtClean="0">
                              <a:latin typeface="Cambria Math" charset="0"/>
                            </a:rPr>
                            <m:t>𝜃</m:t>
                          </m:r>
                          <m:r>
                            <a:rPr lang="en-AU" sz="2800" b="0" i="1" smtClean="0">
                              <a:latin typeface="Cambria Math" charset="0"/>
                            </a:rPr>
                            <m:t>+</m:t>
                          </m:r>
                          <m:r>
                            <a:rPr lang="en-AU" sz="2800" b="0" i="1" smtClean="0">
                              <a:latin typeface="Cambria Math" charset="0"/>
                            </a:rPr>
                            <m:t>𝑎</m:t>
                          </m:r>
                        </m:e>
                      </m:func>
                    </m:oMath>
                  </m:oMathPara>
                </a14:m>
                <a:endParaRPr lang="en-US" sz="280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800" b="0" i="1" smtClean="0">
                          <a:latin typeface="Cambria Math" charset="0"/>
                        </a:rPr>
                        <m:t>𝑦</m:t>
                      </m:r>
                      <m:r>
                        <a:rPr lang="en-AU" sz="2800" b="0" i="1" smtClean="0">
                          <a:latin typeface="Cambria Math" charset="0"/>
                        </a:rPr>
                        <m:t>=</m:t>
                      </m:r>
                      <m:r>
                        <a:rPr lang="en-AU" sz="2800" b="0" i="1" smtClean="0">
                          <a:latin typeface="Cambria Math" charset="0"/>
                        </a:rPr>
                        <m:t>𝑟</m:t>
                      </m:r>
                      <m:func>
                        <m:funcPr>
                          <m:ctrlPr>
                            <a:rPr lang="en-AU" sz="2800" b="0" i="1" smtClean="0">
                              <a:latin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AU" sz="2800" b="0" i="0" smtClean="0">
                              <a:latin typeface="Cambria Math" charset="0"/>
                            </a:rPr>
                            <m:t>sin</m:t>
                          </m:r>
                        </m:fName>
                        <m:e>
                          <m:r>
                            <a:rPr lang="en-AU" sz="2800" b="0" i="1" smtClean="0">
                              <a:latin typeface="Cambria Math" charset="0"/>
                            </a:rPr>
                            <m:t>𝜃</m:t>
                          </m:r>
                        </m:e>
                      </m:func>
                      <m:r>
                        <a:rPr lang="en-AU" sz="2800" b="0" i="1" smtClean="0">
                          <a:latin typeface="Cambria Math" charset="0"/>
                        </a:rPr>
                        <m:t>+</m:t>
                      </m:r>
                      <m:r>
                        <a:rPr lang="en-AU" sz="2800" b="0" i="1" smtClean="0">
                          <a:latin typeface="Cambria Math" charset="0"/>
                        </a:rPr>
                        <m:t>𝑏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3210" y="4799013"/>
                <a:ext cx="2401940" cy="861774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20846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Conic Sections – Circles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Circles are formed by rotating a point at a fixed distance from the center.</a:t>
            </a:r>
            <a:endParaRPr lang="en-US" sz="2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3735" y="2449286"/>
            <a:ext cx="3765490" cy="3765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293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1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1305" y="1737360"/>
            <a:ext cx="5462388" cy="4601054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097280" y="2060154"/>
                <a:ext cx="5883008" cy="18158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 smtClean="0"/>
                  <a:t>What is the equation of this circle?</a:t>
                </a:r>
              </a:p>
              <a:p>
                <a:endParaRPr lang="en-US" sz="2800" dirty="0" smtClean="0"/>
              </a:p>
              <a:p>
                <a:r>
                  <a:rPr lang="en-US" sz="2800" dirty="0" smtClean="0"/>
                  <a:t>The center is at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charset="0"/>
                      </a:rPr>
                      <m:t>(2, −1)</m:t>
                    </m:r>
                  </m:oMath>
                </a14:m>
                <a:endParaRPr lang="en-US" sz="2800" dirty="0" smtClean="0"/>
              </a:p>
              <a:p>
                <a:r>
                  <a:rPr lang="en-US" sz="2800" dirty="0" smtClean="0"/>
                  <a:t>The radius is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charset="0"/>
                      </a:rPr>
                      <m:t>2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280" y="2060154"/>
                <a:ext cx="5883008" cy="1815882"/>
              </a:xfrm>
              <a:prstGeom prst="rect">
                <a:avLst/>
              </a:prstGeom>
              <a:blipFill rotWithShape="0">
                <a:blip r:embed="rId3"/>
                <a:stretch>
                  <a:fillRect l="-2073" t="-3356" b="-87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795750" y="4503614"/>
                <a:ext cx="376558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AU" sz="2800" b="0" i="1" smtClean="0">
                              <a:latin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AU" sz="28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AU" sz="2800" b="0" i="1" smtClean="0">
                                  <a:latin typeface="Cambria Math" charset="0"/>
                                </a:rPr>
                                <m:t>𝑥</m:t>
                              </m:r>
                              <m:r>
                                <a:rPr lang="en-AU" sz="2800" b="0" i="1" smtClean="0">
                                  <a:latin typeface="Cambria Math" charset="0"/>
                                </a:rPr>
                                <m:t>−2</m:t>
                              </m:r>
                            </m:e>
                          </m:d>
                        </m:e>
                        <m:sup>
                          <m:r>
                            <a:rPr lang="en-AU" sz="2800" b="0" i="1" smtClean="0">
                              <a:latin typeface="Cambria Math" charset="0"/>
                            </a:rPr>
                            <m:t>2</m:t>
                          </m:r>
                        </m:sup>
                      </m:sSup>
                      <m:r>
                        <a:rPr lang="en-AU" sz="2800" b="0" i="1" smtClean="0">
                          <a:latin typeface="Cambria Math" charset="0"/>
                        </a:rPr>
                        <m:t>+</m:t>
                      </m:r>
                      <m:sSup>
                        <m:sSupPr>
                          <m:ctrlPr>
                            <a:rPr lang="en-AU" sz="2800" b="0" i="1" smtClean="0">
                              <a:latin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AU" sz="28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AU" sz="2800" b="0" i="1" smtClean="0">
                                  <a:latin typeface="Cambria Math" charset="0"/>
                                </a:rPr>
                                <m:t>𝑦</m:t>
                              </m:r>
                              <m:r>
                                <a:rPr lang="en-AU" sz="2800" b="0" i="1" smtClean="0">
                                  <a:latin typeface="Cambria Math" charset="0"/>
                                </a:rPr>
                                <m:t>+1</m:t>
                              </m:r>
                            </m:e>
                          </m:d>
                        </m:e>
                        <m:sup>
                          <m:r>
                            <a:rPr lang="en-AU" sz="2800" b="0" i="1" smtClean="0">
                              <a:latin typeface="Cambria Math" charset="0"/>
                            </a:rPr>
                            <m:t>2</m:t>
                          </m:r>
                        </m:sup>
                      </m:sSup>
                      <m:r>
                        <a:rPr lang="en-AU" sz="2800" b="0" i="1" smtClean="0">
                          <a:latin typeface="Cambria Math" charset="0"/>
                        </a:rPr>
                        <m:t>=4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5750" y="4503614"/>
                <a:ext cx="3765582" cy="43088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9551624" y="4288170"/>
                <a:ext cx="117872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800" b="0" i="1" smtClean="0">
                          <a:latin typeface="Cambria Math" charset="0"/>
                        </a:rPr>
                        <m:t>(2, −1)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1624" y="4288170"/>
                <a:ext cx="1178721" cy="430887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Multiply 7"/>
          <p:cNvSpPr/>
          <p:nvPr/>
        </p:nvSpPr>
        <p:spPr>
          <a:xfrm>
            <a:off x="9243151" y="4233085"/>
            <a:ext cx="430887" cy="430887"/>
          </a:xfrm>
          <a:prstGeom prst="mathMultiply">
            <a:avLst>
              <a:gd name="adj1" fmla="val 255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205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5843347" cy="625647"/>
          </a:xfrm>
        </p:spPr>
        <p:txBody>
          <a:bodyPr>
            <a:normAutofit/>
          </a:bodyPr>
          <a:lstStyle/>
          <a:p>
            <a:r>
              <a:rPr lang="en-US" sz="2800" dirty="0" smtClean="0"/>
              <a:t>Draw the circle given by the equation </a:t>
            </a: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916935" y="4610028"/>
                <a:ext cx="376558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AU" sz="2800" b="0" i="1" smtClean="0">
                              <a:latin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AU" sz="28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AU" sz="2800" b="0" i="1" smtClean="0">
                                  <a:latin typeface="Cambria Math" charset="0"/>
                                </a:rPr>
                                <m:t>𝑥</m:t>
                              </m:r>
                              <m:r>
                                <a:rPr lang="en-AU" sz="2800" b="0" i="1" smtClean="0">
                                  <a:latin typeface="Cambria Math" charset="0"/>
                                </a:rPr>
                                <m:t>+1</m:t>
                              </m:r>
                            </m:e>
                          </m:d>
                        </m:e>
                        <m:sup>
                          <m:r>
                            <a:rPr lang="en-AU" sz="2800" b="0" i="1" smtClean="0">
                              <a:latin typeface="Cambria Math" charset="0"/>
                            </a:rPr>
                            <m:t>2</m:t>
                          </m:r>
                        </m:sup>
                      </m:sSup>
                      <m:r>
                        <a:rPr lang="en-AU" sz="2800" b="0" i="1" smtClean="0">
                          <a:latin typeface="Cambria Math" charset="0"/>
                        </a:rPr>
                        <m:t>+</m:t>
                      </m:r>
                      <m:sSup>
                        <m:sSupPr>
                          <m:ctrlPr>
                            <a:rPr lang="en-AU" sz="2800" b="0" i="1" smtClean="0">
                              <a:latin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AU" sz="28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AU" sz="2800" b="0" i="1" smtClean="0">
                                  <a:latin typeface="Cambria Math" charset="0"/>
                                </a:rPr>
                                <m:t>𝑦</m:t>
                              </m:r>
                              <m:r>
                                <a:rPr lang="en-AU" sz="2800" b="0" i="1" smtClean="0">
                                  <a:latin typeface="Cambria Math" charset="0"/>
                                </a:rPr>
                                <m:t>−2</m:t>
                              </m:r>
                            </m:e>
                          </m:d>
                        </m:e>
                        <m:sup>
                          <m:r>
                            <a:rPr lang="en-AU" sz="2800" b="0" i="1" smtClean="0">
                              <a:latin typeface="Cambria Math" charset="0"/>
                            </a:rPr>
                            <m:t>2</m:t>
                          </m:r>
                        </m:sup>
                      </m:sSup>
                      <m:r>
                        <a:rPr lang="en-AU" sz="2800" b="0" i="1" smtClean="0">
                          <a:latin typeface="Cambria Math" charset="0"/>
                        </a:rPr>
                        <m:t>=9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6935" y="4610028"/>
                <a:ext cx="3765583" cy="430887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097279" y="5262736"/>
                <a:ext cx="517131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 smtClean="0"/>
                  <a:t>The center is at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charset="0"/>
                      </a:rPr>
                      <m:t>(−1, 2)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279" y="5262736"/>
                <a:ext cx="5171319" cy="523220"/>
              </a:xfrm>
              <a:prstGeom prst="rect">
                <a:avLst/>
              </a:prstGeom>
              <a:blipFill rotWithShape="0">
                <a:blip r:embed="rId3"/>
                <a:stretch>
                  <a:fillRect l="-2358" t="-10465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097280" y="5798712"/>
                <a:ext cx="517131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 smtClean="0"/>
                  <a:t>The radius is </a:t>
                </a:r>
                <a14:m>
                  <m:oMath xmlns:m="http://schemas.openxmlformats.org/officeDocument/2006/math">
                    <m:r>
                      <a:rPr lang="en-AU" sz="2800" b="0" i="1" smtClean="0">
                        <a:latin typeface="Cambria Math" charset="0"/>
                      </a:rPr>
                      <m:t>3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280" y="5798712"/>
                <a:ext cx="5171319" cy="523220"/>
              </a:xfrm>
              <a:prstGeom prst="rect">
                <a:avLst/>
              </a:prstGeom>
              <a:blipFill rotWithShape="0">
                <a:blip r:embed="rId4"/>
                <a:stretch>
                  <a:fillRect l="-2358" t="-10465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6225" y="1737360"/>
            <a:ext cx="5251373" cy="45938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702844" y="2471381"/>
                <a:ext cx="430246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AU" sz="2800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AU" sz="28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p>
                          <m:r>
                            <a:rPr lang="en-AU" sz="2800" b="0" i="1" smtClean="0">
                              <a:latin typeface="Cambria Math" charset="0"/>
                            </a:rPr>
                            <m:t>2</m:t>
                          </m:r>
                        </m:sup>
                      </m:sSup>
                      <m:r>
                        <a:rPr lang="en-AU" sz="2800" b="0" i="1" smtClean="0">
                          <a:latin typeface="Cambria Math" charset="0"/>
                        </a:rPr>
                        <m:t>+</m:t>
                      </m:r>
                      <m:sSup>
                        <m:sSupPr>
                          <m:ctrlPr>
                            <a:rPr lang="en-AU" sz="2800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AU" sz="2800" b="0" i="1" smtClean="0">
                              <a:latin typeface="Cambria Math" charset="0"/>
                            </a:rPr>
                            <m:t>𝑦</m:t>
                          </m:r>
                        </m:e>
                        <m:sup>
                          <m:r>
                            <a:rPr lang="en-AU" sz="2800" b="0" i="1" smtClean="0">
                              <a:latin typeface="Cambria Math" charset="0"/>
                            </a:rPr>
                            <m:t>2</m:t>
                          </m:r>
                        </m:sup>
                      </m:sSup>
                      <m:r>
                        <a:rPr lang="en-AU" sz="2800" b="0" i="1" smtClean="0">
                          <a:latin typeface="Cambria Math" charset="0"/>
                        </a:rPr>
                        <m:t>+2</m:t>
                      </m:r>
                      <m:r>
                        <a:rPr lang="en-AU" sz="2800" b="0" i="1" smtClean="0">
                          <a:latin typeface="Cambria Math" charset="0"/>
                        </a:rPr>
                        <m:t>𝑥</m:t>
                      </m:r>
                      <m:r>
                        <a:rPr lang="en-AU" sz="2800" b="0" i="1" smtClean="0">
                          <a:latin typeface="Cambria Math" charset="0"/>
                        </a:rPr>
                        <m:t>−4</m:t>
                      </m:r>
                      <m:r>
                        <a:rPr lang="en-AU" sz="2800" b="0" i="1" smtClean="0">
                          <a:latin typeface="Cambria Math" charset="0"/>
                        </a:rPr>
                        <m:t>𝑦</m:t>
                      </m:r>
                      <m:r>
                        <a:rPr lang="en-AU" sz="2800" b="0" i="1" smtClean="0">
                          <a:latin typeface="Cambria Math" charset="0"/>
                        </a:rPr>
                        <m:t> −4=0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2844" y="2471381"/>
                <a:ext cx="4302460" cy="430887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1702844" y="3009508"/>
                <a:ext cx="430246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AU" sz="2800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AU" sz="28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p>
                          <m:r>
                            <a:rPr lang="en-AU" sz="2800" b="0" i="1" smtClean="0">
                              <a:latin typeface="Cambria Math" charset="0"/>
                            </a:rPr>
                            <m:t>2</m:t>
                          </m:r>
                        </m:sup>
                      </m:sSup>
                      <m:r>
                        <a:rPr lang="en-AU" sz="2800" b="0" i="1" smtClean="0">
                          <a:latin typeface="Cambria Math" charset="0"/>
                        </a:rPr>
                        <m:t>+2</m:t>
                      </m:r>
                      <m:r>
                        <a:rPr lang="en-AU" sz="2800" b="0" i="1" smtClean="0">
                          <a:latin typeface="Cambria Math" charset="0"/>
                        </a:rPr>
                        <m:t>𝑥</m:t>
                      </m:r>
                      <m:r>
                        <a:rPr lang="en-AU" sz="2800" b="0" i="1" smtClean="0">
                          <a:latin typeface="Cambria Math" charset="0"/>
                        </a:rPr>
                        <m:t>+</m:t>
                      </m:r>
                      <m:sSup>
                        <m:sSupPr>
                          <m:ctrlPr>
                            <a:rPr lang="en-AU" sz="2800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AU" sz="2800" b="0" i="1" smtClean="0">
                              <a:latin typeface="Cambria Math" charset="0"/>
                            </a:rPr>
                            <m:t>𝑦</m:t>
                          </m:r>
                        </m:e>
                        <m:sup>
                          <m:r>
                            <a:rPr lang="en-AU" sz="2800" b="0" i="1" smtClean="0">
                              <a:latin typeface="Cambria Math" charset="0"/>
                            </a:rPr>
                            <m:t>2</m:t>
                          </m:r>
                        </m:sup>
                      </m:sSup>
                      <m:r>
                        <a:rPr lang="en-AU" sz="2800" b="0" i="1" smtClean="0">
                          <a:latin typeface="Cambria Math" charset="0"/>
                        </a:rPr>
                        <m:t>−4</m:t>
                      </m:r>
                      <m:r>
                        <a:rPr lang="en-AU" sz="2800" b="0" i="1" smtClean="0">
                          <a:latin typeface="Cambria Math" charset="0"/>
                        </a:rPr>
                        <m:t>𝑦</m:t>
                      </m:r>
                      <m:r>
                        <a:rPr lang="en-AU" sz="2800" b="0" i="1" smtClean="0">
                          <a:latin typeface="Cambria Math" charset="0"/>
                        </a:rPr>
                        <m:t> −4=0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2844" y="3009508"/>
                <a:ext cx="4302460" cy="430887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974263" y="3507965"/>
                <a:ext cx="572214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AU" sz="2800" b="0" i="1" smtClean="0">
                              <a:latin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AU" sz="28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AU" sz="2800" b="0" i="1" smtClean="0">
                                  <a:latin typeface="Cambria Math" charset="0"/>
                                </a:rPr>
                                <m:t>𝑥</m:t>
                              </m:r>
                              <m:r>
                                <a:rPr lang="en-AU" sz="2800" b="0" i="1" smtClean="0">
                                  <a:latin typeface="Cambria Math" charset="0"/>
                                </a:rPr>
                                <m:t>+1</m:t>
                              </m:r>
                            </m:e>
                          </m:d>
                        </m:e>
                        <m:sup>
                          <m:r>
                            <a:rPr lang="en-AU" sz="2800" b="0" i="1" smtClean="0">
                              <a:latin typeface="Cambria Math" charset="0"/>
                            </a:rPr>
                            <m:t>2</m:t>
                          </m:r>
                        </m:sup>
                      </m:sSup>
                      <m:r>
                        <a:rPr lang="en-AU" sz="2800" b="0" i="1" smtClean="0">
                          <a:latin typeface="Cambria Math" charset="0"/>
                        </a:rPr>
                        <m:t>−1+</m:t>
                      </m:r>
                      <m:sSup>
                        <m:sSupPr>
                          <m:ctrlPr>
                            <a:rPr lang="en-AU" sz="2800" b="0" i="1" smtClean="0">
                              <a:latin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AU" sz="28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AU" sz="2800" b="0" i="1" smtClean="0">
                                  <a:latin typeface="Cambria Math" charset="0"/>
                                </a:rPr>
                                <m:t>𝑦</m:t>
                              </m:r>
                              <m:r>
                                <a:rPr lang="en-AU" sz="2800" b="0" i="1" smtClean="0">
                                  <a:latin typeface="Cambria Math" charset="0"/>
                                </a:rPr>
                                <m:t>−2</m:t>
                              </m:r>
                            </m:e>
                          </m:d>
                        </m:e>
                        <m:sup>
                          <m:r>
                            <a:rPr lang="en-AU" sz="2800" b="0" i="1" smtClean="0">
                              <a:latin typeface="Cambria Math" charset="0"/>
                            </a:rPr>
                            <m:t>2</m:t>
                          </m:r>
                        </m:sup>
                      </m:sSup>
                      <m:r>
                        <a:rPr lang="en-AU" sz="2800" b="0" i="1" smtClean="0">
                          <a:latin typeface="Cambria Math" charset="0"/>
                        </a:rPr>
                        <m:t>−4−4=0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4263" y="3507965"/>
                <a:ext cx="5722144" cy="430887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1626146" y="4020611"/>
                <a:ext cx="439158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AU" sz="2800" b="0" i="1" smtClean="0">
                              <a:latin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AU" sz="28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AU" sz="2800" b="0" i="1" smtClean="0">
                                  <a:latin typeface="Cambria Math" charset="0"/>
                                </a:rPr>
                                <m:t>𝑥</m:t>
                              </m:r>
                              <m:r>
                                <a:rPr lang="en-AU" sz="2800" b="0" i="1" smtClean="0">
                                  <a:latin typeface="Cambria Math" charset="0"/>
                                </a:rPr>
                                <m:t>+1</m:t>
                              </m:r>
                            </m:e>
                          </m:d>
                        </m:e>
                        <m:sup>
                          <m:r>
                            <a:rPr lang="en-AU" sz="2800" b="0" i="1" smtClean="0">
                              <a:latin typeface="Cambria Math" charset="0"/>
                            </a:rPr>
                            <m:t>2</m:t>
                          </m:r>
                        </m:sup>
                      </m:sSup>
                      <m:r>
                        <a:rPr lang="en-AU" sz="2800" b="0" i="1" smtClean="0">
                          <a:latin typeface="Cambria Math" charset="0"/>
                        </a:rPr>
                        <m:t>+</m:t>
                      </m:r>
                      <m:sSup>
                        <m:sSupPr>
                          <m:ctrlPr>
                            <a:rPr lang="en-AU" sz="2800" b="0" i="1" smtClean="0">
                              <a:latin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AU" sz="28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AU" sz="2800" b="0" i="1" smtClean="0">
                                  <a:latin typeface="Cambria Math" charset="0"/>
                                </a:rPr>
                                <m:t>𝑦</m:t>
                              </m:r>
                              <m:r>
                                <a:rPr lang="en-AU" sz="2800" b="0" i="1" smtClean="0">
                                  <a:latin typeface="Cambria Math" charset="0"/>
                                </a:rPr>
                                <m:t>−2</m:t>
                              </m:r>
                            </m:e>
                          </m:d>
                        </m:e>
                        <m:sup>
                          <m:r>
                            <a:rPr lang="en-AU" sz="2800" b="0" i="1" smtClean="0">
                              <a:latin typeface="Cambria Math" charset="0"/>
                            </a:rPr>
                            <m:t>2</m:t>
                          </m:r>
                        </m:sup>
                      </m:sSup>
                      <m:r>
                        <a:rPr lang="en-AU" sz="2800" b="0" i="1" smtClean="0">
                          <a:latin typeface="Cambria Math" charset="0"/>
                        </a:rPr>
                        <m:t>−9=0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6146" y="4020611"/>
                <a:ext cx="4391587" cy="430887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8180024" y="4158881"/>
                <a:ext cx="117872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800" b="0" i="1" smtClean="0">
                          <a:latin typeface="Cambria Math" charset="0"/>
                        </a:rPr>
                        <m:t>(−1, 2)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0024" y="4158881"/>
                <a:ext cx="1178721" cy="430887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Multiply 13"/>
          <p:cNvSpPr/>
          <p:nvPr/>
        </p:nvSpPr>
        <p:spPr>
          <a:xfrm>
            <a:off x="9262367" y="3857283"/>
            <a:ext cx="430887" cy="430887"/>
          </a:xfrm>
          <a:prstGeom prst="mathMultiply">
            <a:avLst>
              <a:gd name="adj1" fmla="val 255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405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/>
      <p:bldP spid="10" grpId="0"/>
      <p:bldP spid="11" grpId="0"/>
      <p:bldP spid="12" grpId="0"/>
      <p:bldP spid="13" grpId="0"/>
      <p:bldP spid="1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Conic Sections – Ellipses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78" r="26646"/>
          <a:stretch/>
        </p:blipFill>
        <p:spPr>
          <a:xfrm>
            <a:off x="7006728" y="1742400"/>
            <a:ext cx="4395730" cy="4590000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097280" y="1882588"/>
                <a:ext cx="6129785" cy="31085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 smtClean="0"/>
                  <a:t>The equation is of the form</a:t>
                </a:r>
              </a:p>
              <a:p>
                <a:endParaRPr lang="en-US" sz="2800" dirty="0" smtClean="0"/>
              </a:p>
              <a:p>
                <a:endParaRPr lang="en-US" sz="2800" dirty="0"/>
              </a:p>
              <a:p>
                <a:r>
                  <a:rPr lang="en-US" sz="2800" dirty="0" smtClean="0"/>
                  <a:t>where the center is at </a:t>
                </a:r>
                <a14:m>
                  <m:oMath xmlns:m="http://schemas.openxmlformats.org/officeDocument/2006/math">
                    <m:r>
                      <a:rPr lang="en-AU" sz="2800" b="0" i="1" smtClean="0">
                        <a:latin typeface="Cambria Math" charset="0"/>
                      </a:rPr>
                      <m:t>(</m:t>
                    </m:r>
                    <m:r>
                      <a:rPr lang="en-AU" sz="2800" b="0" i="1" smtClean="0">
                        <a:latin typeface="Cambria Math" charset="0"/>
                      </a:rPr>
                      <m:t>𝑎</m:t>
                    </m:r>
                    <m:r>
                      <a:rPr lang="en-AU" sz="2800" b="0" i="1" smtClean="0">
                        <a:latin typeface="Cambria Math" charset="0"/>
                      </a:rPr>
                      <m:t>, </m:t>
                    </m:r>
                    <m:r>
                      <a:rPr lang="en-AU" sz="2800" b="0" i="1" smtClean="0">
                        <a:latin typeface="Cambria Math" charset="0"/>
                      </a:rPr>
                      <m:t>𝑏</m:t>
                    </m:r>
                    <m:r>
                      <a:rPr lang="en-AU" sz="2800" b="0" i="1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800" dirty="0" smtClean="0"/>
                  <a:t> , the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charset="0"/>
                      </a:rPr>
                      <m:t>𝑥</m:t>
                    </m:r>
                  </m:oMath>
                </a14:m>
                <a:r>
                  <a:rPr lang="en-US" sz="2800" dirty="0" smtClean="0"/>
                  <a:t>-radius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sz="28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AU" sz="2800" b="0" i="1" smtClean="0">
                            <a:latin typeface="Cambria Math" charset="0"/>
                          </a:rPr>
                          <m:t>𝑟</m:t>
                        </m:r>
                      </m:e>
                      <m:sub>
                        <m:r>
                          <a:rPr lang="en-AU" sz="2800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800" dirty="0" smtClean="0"/>
                  <a:t>, and the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charset="0"/>
                      </a:rPr>
                      <m:t>𝑦</m:t>
                    </m:r>
                  </m:oMath>
                </a14:m>
                <a:r>
                  <a:rPr lang="en-US" sz="2800" dirty="0" smtClean="0"/>
                  <a:t>-radius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sz="28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AU" sz="2800" b="0" i="1" smtClean="0">
                            <a:latin typeface="Cambria Math" charset="0"/>
                          </a:rPr>
                          <m:t>𝑟</m:t>
                        </m:r>
                      </m:e>
                      <m:sub>
                        <m:r>
                          <a:rPr lang="en-AU" sz="2800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800" dirty="0" smtClean="0"/>
                  <a:t>.</a:t>
                </a:r>
              </a:p>
              <a:p>
                <a:endParaRPr lang="en-US" sz="2800" dirty="0" smtClean="0"/>
              </a:p>
              <a:p>
                <a:endParaRPr lang="en-US" sz="28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280" y="1882588"/>
                <a:ext cx="6129785" cy="3108543"/>
              </a:xfrm>
              <a:prstGeom prst="rect">
                <a:avLst/>
              </a:prstGeom>
              <a:blipFill rotWithShape="0">
                <a:blip r:embed="rId4"/>
                <a:stretch>
                  <a:fillRect l="-1988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422175" y="2399113"/>
                <a:ext cx="3235373" cy="8298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bg-BG" sz="2400" b="0" i="1" smtClean="0">
                              <a:latin typeface="Cambria Math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AU" sz="2400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AU" sz="2400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AU" sz="2400" i="1">
                                      <a:latin typeface="Cambria Math" charset="0"/>
                                    </a:rPr>
                                    <m:t>𝑥</m:t>
                                  </m:r>
                                  <m:r>
                                    <a:rPr lang="en-AU" sz="2400" i="1">
                                      <a:latin typeface="Cambria Math" charset="0"/>
                                    </a:rPr>
                                    <m:t>−</m:t>
                                  </m:r>
                                  <m:r>
                                    <a:rPr lang="en-AU" sz="2400" i="1">
                                      <a:latin typeface="Cambria Math" charset="0"/>
                                    </a:rPr>
                                    <m:t>𝑎</m:t>
                                  </m:r>
                                </m:e>
                              </m:d>
                            </m:e>
                            <m:sup>
                              <m:r>
                                <a:rPr lang="en-AU" sz="2400" i="1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bSup>
                            <m:sSubSupPr>
                              <m:ctrlPr>
                                <a:rPr lang="en-AU" sz="2400" b="0" i="1" smtClean="0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AU" sz="2400" b="0" i="1" smtClean="0">
                                  <a:latin typeface="Cambria Math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AU" sz="2400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AU" sz="2400" b="0" i="1" smtClean="0">
                                  <a:latin typeface="Cambria Math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AU" sz="2400" b="0" i="1" smtClean="0">
                          <a:latin typeface="Cambria Math" charset="0"/>
                        </a:rPr>
                        <m:t>+</m:t>
                      </m:r>
                      <m:f>
                        <m:fPr>
                          <m:ctrlPr>
                            <a:rPr lang="bg-BG" sz="2400" b="0" i="1" smtClean="0">
                              <a:latin typeface="Cambria Math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AU" sz="2400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AU" sz="2400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AU" sz="2400" i="1">
                                      <a:latin typeface="Cambria Math" charset="0"/>
                                    </a:rPr>
                                    <m:t>𝑦</m:t>
                                  </m:r>
                                  <m:r>
                                    <a:rPr lang="en-AU" sz="2400" i="1">
                                      <a:latin typeface="Cambria Math" charset="0"/>
                                    </a:rPr>
                                    <m:t>−</m:t>
                                  </m:r>
                                  <m:r>
                                    <a:rPr lang="en-AU" sz="2400" i="1">
                                      <a:latin typeface="Cambria Math" charset="0"/>
                                    </a:rPr>
                                    <m:t>𝑏</m:t>
                                  </m:r>
                                </m:e>
                              </m:d>
                            </m:e>
                            <m:sup>
                              <m:r>
                                <a:rPr lang="en-AU" sz="2400" i="1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bSup>
                            <m:sSubSupPr>
                              <m:ctrlPr>
                                <a:rPr lang="en-AU" sz="2400" b="0" i="1" smtClean="0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AU" sz="2400" b="0" i="1" smtClean="0">
                                  <a:latin typeface="Cambria Math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AU" sz="2400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AU" sz="2400" b="0" i="1" smtClean="0">
                                  <a:latin typeface="Cambria Math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AU" sz="2400" b="0" i="1" smtClean="0">
                          <a:latin typeface="Cambria Math" charset="0"/>
                        </a:rPr>
                        <m:t>=1</m:t>
                      </m:r>
                    </m:oMath>
                  </m:oMathPara>
                </a14:m>
                <a:endParaRPr lang="en-AU" sz="2400" b="0" dirty="0" smtClean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2175" y="2399113"/>
                <a:ext cx="3235373" cy="829843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7035" y="4239852"/>
            <a:ext cx="2802416" cy="208353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97280" y="4505900"/>
            <a:ext cx="6191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The parametric form of the equation 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2783106" y="5130682"/>
                <a:ext cx="2513509" cy="8617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800" b="0" i="1" smtClean="0">
                          <a:latin typeface="Cambria Math" charset="0"/>
                        </a:rPr>
                        <m:t>𝑥</m:t>
                      </m:r>
                      <m:r>
                        <a:rPr lang="en-AU" sz="2800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AU" sz="28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AU" sz="2800" b="0" i="1" smtClean="0">
                              <a:latin typeface="Cambria Math" charset="0"/>
                            </a:rPr>
                            <m:t>𝑟</m:t>
                          </m:r>
                        </m:e>
                        <m:sub>
                          <m:r>
                            <a:rPr lang="en-AU" sz="28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func>
                        <m:funcPr>
                          <m:ctrlPr>
                            <a:rPr lang="en-AU" sz="2800" b="0" i="1" smtClean="0">
                              <a:latin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AU" sz="2800" b="0" i="0" smtClean="0">
                              <a:latin typeface="Cambria Math" charset="0"/>
                            </a:rPr>
                            <m:t>cos</m:t>
                          </m:r>
                        </m:fName>
                        <m:e>
                          <m:r>
                            <a:rPr lang="en-AU" sz="2800" b="0" i="1" smtClean="0">
                              <a:latin typeface="Cambria Math" charset="0"/>
                            </a:rPr>
                            <m:t>𝜃</m:t>
                          </m:r>
                        </m:e>
                      </m:func>
                      <m:r>
                        <a:rPr lang="en-AU" sz="2800" b="0" i="1" smtClean="0">
                          <a:latin typeface="Cambria Math" charset="0"/>
                        </a:rPr>
                        <m:t>+</m:t>
                      </m:r>
                      <m:r>
                        <a:rPr lang="en-AU" sz="2800" b="0" i="1" smtClean="0">
                          <a:latin typeface="Cambria Math" charset="0"/>
                        </a:rPr>
                        <m:t>𝑎</m:t>
                      </m:r>
                    </m:oMath>
                  </m:oMathPara>
                </a14:m>
                <a:endParaRPr lang="en-US" sz="280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800" b="0" i="1" smtClean="0">
                          <a:latin typeface="Cambria Math" charset="0"/>
                        </a:rPr>
                        <m:t>𝑦</m:t>
                      </m:r>
                      <m:r>
                        <a:rPr lang="en-AU" sz="2800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AU" sz="28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AU" sz="2800" b="0" i="1" smtClean="0">
                              <a:latin typeface="Cambria Math" charset="0"/>
                            </a:rPr>
                            <m:t>𝑟</m:t>
                          </m:r>
                        </m:e>
                        <m:sub>
                          <m:r>
                            <a:rPr lang="en-AU" sz="28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func>
                        <m:funcPr>
                          <m:ctrlPr>
                            <a:rPr lang="en-AU" sz="2800" b="0" i="1" smtClean="0">
                              <a:latin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AU" sz="2800" b="0" i="0" smtClean="0">
                              <a:latin typeface="Cambria Math" charset="0"/>
                            </a:rPr>
                            <m:t>sin</m:t>
                          </m:r>
                        </m:fName>
                        <m:e>
                          <m:r>
                            <a:rPr lang="en-AU" sz="2800" b="0" i="1" smtClean="0">
                              <a:latin typeface="Cambria Math" charset="0"/>
                            </a:rPr>
                            <m:t>𝜃</m:t>
                          </m:r>
                        </m:e>
                      </m:func>
                      <m:r>
                        <a:rPr lang="en-AU" sz="2800" b="0" i="1" smtClean="0">
                          <a:latin typeface="Cambria Math" charset="0"/>
                        </a:rPr>
                        <m:t>+</m:t>
                      </m:r>
                      <m:r>
                        <a:rPr lang="en-AU" sz="2800" b="0" i="1" smtClean="0">
                          <a:latin typeface="Cambria Math" charset="0"/>
                        </a:rPr>
                        <m:t>𝑏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3106" y="5130682"/>
                <a:ext cx="2513509" cy="861774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/>
          <p:cNvSpPr txBox="1"/>
          <p:nvPr/>
        </p:nvSpPr>
        <p:spPr>
          <a:xfrm>
            <a:off x="8001000" y="471704"/>
            <a:ext cx="3765015" cy="92333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AU" dirty="0" smtClean="0"/>
              <a:t>The long axis is called the semi-major axis, and the short axis is called the semi-minor axis.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0561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Conic Sections – Ellipses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Ellipses are formed by drawing two connected lines from the foci, where the sum of the two lines is constant.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5714" y="2760889"/>
            <a:ext cx="5551714" cy="3469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039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1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97280" y="2049136"/>
                <a:ext cx="5358604" cy="2765235"/>
              </a:xfrm>
            </p:spPr>
            <p:txBody>
              <a:bodyPr>
                <a:normAutofit/>
              </a:bodyPr>
              <a:lstStyle/>
              <a:p>
                <a:r>
                  <a:rPr lang="en-US" sz="2800" dirty="0" smtClean="0"/>
                  <a:t>What is the equation of this ellipse?</a:t>
                </a:r>
              </a:p>
              <a:p>
                <a:endParaRPr lang="en-US" sz="2800" dirty="0"/>
              </a:p>
              <a:p>
                <a:r>
                  <a:rPr lang="en-US" sz="2800" dirty="0"/>
                  <a:t>The center is at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800" i="1" dirty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AU" sz="2800" b="0" i="1" dirty="0" smtClean="0">
                            <a:latin typeface="Cambria Math" charset="0"/>
                          </a:rPr>
                          <m:t>−1</m:t>
                        </m:r>
                        <m:r>
                          <a:rPr lang="en-US" sz="2800" i="1" dirty="0">
                            <a:latin typeface="Cambria Math" charset="0"/>
                          </a:rPr>
                          <m:t>, −</m:t>
                        </m:r>
                        <m:r>
                          <a:rPr lang="en-AU" sz="2800" b="0" i="1" dirty="0" smtClean="0">
                            <a:latin typeface="Cambria Math" charset="0"/>
                          </a:rPr>
                          <m:t>3</m:t>
                        </m:r>
                      </m:e>
                    </m:d>
                  </m:oMath>
                </a14:m>
                <a:endParaRPr lang="en-AU" sz="2800" dirty="0" smtClean="0"/>
              </a:p>
              <a:p>
                <a:r>
                  <a:rPr lang="en-US" sz="2800" dirty="0"/>
                  <a:t>The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charset="0"/>
                      </a:rPr>
                      <m:t>𝑥</m:t>
                    </m:r>
                  </m:oMath>
                </a14:m>
                <a:r>
                  <a:rPr lang="en-US" sz="2800" dirty="0" smtClean="0"/>
                  <a:t>-radius </a:t>
                </a:r>
                <a:r>
                  <a:rPr lang="en-US" sz="2800" dirty="0"/>
                  <a:t>is </a:t>
                </a:r>
                <a14:m>
                  <m:oMath xmlns:m="http://schemas.openxmlformats.org/officeDocument/2006/math">
                    <m:r>
                      <a:rPr lang="en-AU" sz="2800" b="0" i="1" smtClean="0">
                        <a:latin typeface="Cambria Math" charset="0"/>
                      </a:rPr>
                      <m:t>4</m:t>
                    </m:r>
                  </m:oMath>
                </a14:m>
                <a:endParaRPr lang="en-US" sz="2800" dirty="0" smtClean="0"/>
              </a:p>
              <a:p>
                <a:r>
                  <a:rPr lang="en-US" sz="2800" dirty="0" smtClean="0"/>
                  <a:t>The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charset="0"/>
                      </a:rPr>
                      <m:t>𝑦</m:t>
                    </m:r>
                  </m:oMath>
                </a14:m>
                <a:r>
                  <a:rPr lang="en-US" sz="2800" dirty="0" smtClean="0"/>
                  <a:t>-radius </a:t>
                </a:r>
                <a:r>
                  <a:rPr lang="en-US" sz="2800" dirty="0"/>
                  <a:t>is </a:t>
                </a:r>
                <a14:m>
                  <m:oMath xmlns:m="http://schemas.openxmlformats.org/officeDocument/2006/math">
                    <m:r>
                      <a:rPr lang="en-US" sz="2800" i="1" dirty="0">
                        <a:latin typeface="Cambria Math" charset="0"/>
                      </a:rPr>
                      <m:t>2</m:t>
                    </m:r>
                  </m:oMath>
                </a14:m>
                <a:endParaRPr lang="en-US" sz="2800" dirty="0"/>
              </a:p>
              <a:p>
                <a:endParaRPr lang="en-US" sz="28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2049136"/>
                <a:ext cx="5358604" cy="2765235"/>
              </a:xfrm>
              <a:blipFill rotWithShape="0">
                <a:blip r:embed="rId3"/>
                <a:stretch>
                  <a:fillRect l="-2275" t="-3524" r="-2162" b="-46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8820" y="1847530"/>
            <a:ext cx="5170582" cy="333510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8260667" y="3979516"/>
                <a:ext cx="144642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800" b="0" i="1" smtClean="0">
                          <a:latin typeface="Cambria Math" charset="0"/>
                        </a:rPr>
                        <m:t>(−1, −3)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0667" y="3979516"/>
                <a:ext cx="1446422" cy="430887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Multiply 5"/>
          <p:cNvSpPr/>
          <p:nvPr/>
        </p:nvSpPr>
        <p:spPr>
          <a:xfrm>
            <a:off x="9276202" y="3638175"/>
            <a:ext cx="430887" cy="430887"/>
          </a:xfrm>
          <a:prstGeom prst="mathMultiply">
            <a:avLst>
              <a:gd name="adj1" fmla="val 255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784733" y="5109170"/>
                <a:ext cx="3765583" cy="8617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bg-BG" sz="2800" b="0" i="1" smtClean="0">
                              <a:latin typeface="Cambria Math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AU" sz="2800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AU" sz="2800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AU" sz="2800" i="1">
                                      <a:latin typeface="Cambria Math" charset="0"/>
                                    </a:rPr>
                                    <m:t>𝑥</m:t>
                                  </m:r>
                                  <m:r>
                                    <a:rPr lang="en-AU" sz="2800" i="1">
                                      <a:latin typeface="Cambria Math" charset="0"/>
                                    </a:rPr>
                                    <m:t>+1</m:t>
                                  </m:r>
                                </m:e>
                              </m:d>
                            </m:e>
                            <m:sup>
                              <m:r>
                                <a:rPr lang="en-AU" sz="2800" i="1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AU" sz="2800" b="0" i="1" smtClean="0">
                              <a:latin typeface="Cambria Math" charset="0"/>
                            </a:rPr>
                            <m:t>16</m:t>
                          </m:r>
                        </m:den>
                      </m:f>
                      <m:r>
                        <a:rPr lang="en-AU" sz="2800" b="0" i="1" smtClean="0">
                          <a:latin typeface="Cambria Math" charset="0"/>
                        </a:rPr>
                        <m:t>+</m:t>
                      </m:r>
                      <m:f>
                        <m:fPr>
                          <m:ctrlPr>
                            <a:rPr lang="bg-BG" sz="2800" b="0" i="1" smtClean="0">
                              <a:latin typeface="Cambria Math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AU" sz="2800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AU" sz="2800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AU" sz="2800" i="1">
                                      <a:latin typeface="Cambria Math" charset="0"/>
                                    </a:rPr>
                                    <m:t>𝑦</m:t>
                                  </m:r>
                                  <m:r>
                                    <a:rPr lang="en-AU" sz="2800" i="1">
                                      <a:latin typeface="Cambria Math" charset="0"/>
                                    </a:rPr>
                                    <m:t>+3</m:t>
                                  </m:r>
                                </m:e>
                              </m:d>
                            </m:e>
                            <m:sup>
                              <m:r>
                                <a:rPr lang="en-AU" sz="2800" i="1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AU" sz="2800" b="0" i="1" smtClean="0">
                              <a:latin typeface="Cambria Math" charset="0"/>
                            </a:rPr>
                            <m:t>4</m:t>
                          </m:r>
                        </m:den>
                      </m:f>
                      <m:r>
                        <a:rPr lang="en-AU" sz="2800" b="0" i="1" smtClean="0">
                          <a:latin typeface="Cambria Math" charset="0"/>
                        </a:rPr>
                        <m:t>=1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4733" y="5109170"/>
                <a:ext cx="3765583" cy="861774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25586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theme/theme1.xml><?xml version="1.0" encoding="utf-8"?>
<a:theme xmlns:a="http://schemas.openxmlformats.org/drawingml/2006/main" name="Retrospect">
  <a:themeElements>
    <a:clrScheme name="Yellow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1504</TotalTime>
  <Words>723</Words>
  <Application>Microsoft Macintosh PowerPoint</Application>
  <PresentationFormat>Widescreen</PresentationFormat>
  <Paragraphs>165</Paragraphs>
  <Slides>23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Calibri</vt:lpstr>
      <vt:lpstr>Calibri Light</vt:lpstr>
      <vt:lpstr>Cambria Math</vt:lpstr>
      <vt:lpstr>Retrospect</vt:lpstr>
      <vt:lpstr>Conic Sections</vt:lpstr>
      <vt:lpstr>Conic Sections</vt:lpstr>
      <vt:lpstr>Conic Sections – Circles</vt:lpstr>
      <vt:lpstr>Conic Sections – Circles</vt:lpstr>
      <vt:lpstr>Example 1</vt:lpstr>
      <vt:lpstr>Example 2</vt:lpstr>
      <vt:lpstr>Conic Sections – Ellipses</vt:lpstr>
      <vt:lpstr>Conic Sections – Ellipses</vt:lpstr>
      <vt:lpstr>Example 1</vt:lpstr>
      <vt:lpstr>Example 2</vt:lpstr>
      <vt:lpstr>Conic Sections – Hyperbolas</vt:lpstr>
      <vt:lpstr>Conic Sections – Hyperbola</vt:lpstr>
      <vt:lpstr>Example 1</vt:lpstr>
      <vt:lpstr>Example 2</vt:lpstr>
      <vt:lpstr>Example 2</vt:lpstr>
      <vt:lpstr>Conic Sections - Parabolas</vt:lpstr>
      <vt:lpstr>Conic Sections – Parabolas</vt:lpstr>
      <vt:lpstr>Example 1</vt:lpstr>
      <vt:lpstr>Example 2</vt:lpstr>
      <vt:lpstr>Example 3</vt:lpstr>
      <vt:lpstr>Practice</vt:lpstr>
      <vt:lpstr>Do Now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Conic Sections</dc:title>
  <dc:creator>Aaron Stockdill</dc:creator>
  <cp:lastModifiedBy>Aaron Stockdill</cp:lastModifiedBy>
  <cp:revision>70</cp:revision>
  <cp:lastPrinted>2016-02-10T06:18:54Z</cp:lastPrinted>
  <dcterms:created xsi:type="dcterms:W3CDTF">2016-01-14T04:55:19Z</dcterms:created>
  <dcterms:modified xsi:type="dcterms:W3CDTF">2016-03-31T08:41:08Z</dcterms:modified>
</cp:coreProperties>
</file>